
<file path=[Content_Types].xml><?xml version="1.0" encoding="utf-8"?>
<Types xmlns="http://schemas.openxmlformats.org/package/2006/content-types">
  <Default Extension="bin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266" r:id="rId3"/>
    <p:sldId id="265" r:id="rId4"/>
    <p:sldId id="272" r:id="rId5"/>
    <p:sldId id="260" r:id="rId6"/>
  </p:sldIdLst>
  <p:sldSz cx="12188825" cy="6858000"/>
  <p:notesSz cx="6808788" cy="9940925"/>
  <p:embeddedFontLst>
    <p:embeddedFont>
      <p:font typeface="Wingdings 3" panose="05040102010807070707" pitchFamily="18" charset="2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AU Passata Light" panose="020B0604020202020204" charset="0"/>
      <p:regular r:id="rId18"/>
      <p:bold r:id="rId19"/>
    </p:embeddedFont>
    <p:embeddedFont>
      <p:font typeface="AU Passata" panose="020B0604020202020204" charset="0"/>
      <p:regular r:id="rId20"/>
      <p:bold r:id="rId21"/>
    </p:embeddedFont>
    <p:embeddedFont>
      <p:font typeface="AU Peto" panose="020B0604020202020204" charset="0"/>
      <p:regular r:id="rId22"/>
      <p:bold r:id="rId23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5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3457" autoAdjust="0"/>
  </p:normalViewPr>
  <p:slideViewPr>
    <p:cSldViewPr snapToObjects="1" showGuides="1">
      <p:cViewPr varScale="1">
        <p:scale>
          <a:sx n="115" d="100"/>
          <a:sy n="115" d="100"/>
        </p:scale>
        <p:origin x="150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738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153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38" y="9442153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8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80" y="4721940"/>
            <a:ext cx="544703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53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8" y="9442153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Institut for Klinisk Medicin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6. september 2023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Studiesekretær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Didde Kjær Vaaben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39577145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Institut for Klinisk Medicin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6. september 2023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Studiesekretær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Didde Kjær Vaaben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82670946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Institut for Klinisk Medicin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6. september 2023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Studiesekretær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Didde Kjær Vaaben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055557344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 dirty="0"/>
              <a:t>06-09-2023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1278418546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Didde Kjær Vaaben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6. september 2023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Studiesekretær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Institut for Klinisk Medicin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15-01-2024</a:t>
            </a:fld>
            <a:r>
              <a:rPr lang="da-DK"/>
              <a:t>06-09-2023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5780" y="2066845"/>
            <a:ext cx="10800383" cy="2492990"/>
          </a:xfrm>
        </p:spPr>
        <p:txBody>
          <a:bodyPr/>
          <a:lstStyle/>
          <a:p>
            <a:r>
              <a:rPr lang="da-DK" dirty="0"/>
              <a:t>Regionshospitalet </a:t>
            </a:r>
            <a:br>
              <a:rPr lang="da-DK" dirty="0"/>
            </a:br>
            <a:r>
              <a:rPr lang="da-DK" dirty="0"/>
              <a:t>møder </a:t>
            </a:r>
            <a:br>
              <a:rPr lang="da-DK" dirty="0"/>
            </a:br>
            <a:r>
              <a:rPr lang="da-DK" dirty="0"/>
              <a:t>Institut for Klinisk Medicin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D054A-14DA-D9A0-7B8A-BAB69CC7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Hvad er forskellen på stillingstyperne?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966BE9C1-4085-8803-2E0E-DF80522200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295250"/>
              </p:ext>
            </p:extLst>
          </p:nvPr>
        </p:nvGraphicFramePr>
        <p:xfrm>
          <a:off x="981844" y="1373188"/>
          <a:ext cx="10224316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040">
                  <a:extLst>
                    <a:ext uri="{9D8B030D-6E8A-4147-A177-3AD203B41FA5}">
                      <a16:colId xmlns:a16="http://schemas.microsoft.com/office/drawing/2014/main" val="2295987734"/>
                    </a:ext>
                  </a:extLst>
                </a:gridCol>
                <a:gridCol w="1460046">
                  <a:extLst>
                    <a:ext uri="{9D8B030D-6E8A-4147-A177-3AD203B41FA5}">
                      <a16:colId xmlns:a16="http://schemas.microsoft.com/office/drawing/2014/main" val="3047838382"/>
                    </a:ext>
                  </a:extLst>
                </a:gridCol>
                <a:gridCol w="1460046">
                  <a:extLst>
                    <a:ext uri="{9D8B030D-6E8A-4147-A177-3AD203B41FA5}">
                      <a16:colId xmlns:a16="http://schemas.microsoft.com/office/drawing/2014/main" val="582091658"/>
                    </a:ext>
                  </a:extLst>
                </a:gridCol>
                <a:gridCol w="1460046">
                  <a:extLst>
                    <a:ext uri="{9D8B030D-6E8A-4147-A177-3AD203B41FA5}">
                      <a16:colId xmlns:a16="http://schemas.microsoft.com/office/drawing/2014/main" val="3250306770"/>
                    </a:ext>
                  </a:extLst>
                </a:gridCol>
                <a:gridCol w="1460046">
                  <a:extLst>
                    <a:ext uri="{9D8B030D-6E8A-4147-A177-3AD203B41FA5}">
                      <a16:colId xmlns:a16="http://schemas.microsoft.com/office/drawing/2014/main" val="2909187075"/>
                    </a:ext>
                  </a:extLst>
                </a:gridCol>
                <a:gridCol w="1460046">
                  <a:extLst>
                    <a:ext uri="{9D8B030D-6E8A-4147-A177-3AD203B41FA5}">
                      <a16:colId xmlns:a16="http://schemas.microsoft.com/office/drawing/2014/main" val="4032057231"/>
                    </a:ext>
                  </a:extLst>
                </a:gridCol>
                <a:gridCol w="1460046">
                  <a:extLst>
                    <a:ext uri="{9D8B030D-6E8A-4147-A177-3AD203B41FA5}">
                      <a16:colId xmlns:a16="http://schemas.microsoft.com/office/drawing/2014/main" val="4287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Stillingstype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Vejledning*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Undervisning**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Godkendelse af kompetencer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Eksamination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Bedømmelses-opgaver***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Hovedvejleder Ph.d.</a:t>
                      </a:r>
                    </a:p>
                    <a:p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55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Ekstern lektor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Nej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410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Klinisk lektor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725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Lektor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56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97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/>
                        <a:t>Klinisk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962108"/>
                  </a:ext>
                </a:extLst>
              </a:tr>
            </a:tbl>
          </a:graphicData>
        </a:graphic>
      </p:graphicFrame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71880B7-487C-F450-1ED1-10EC37B8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7A1B-4A51-4A59-9A9D-8F49E00D9086}" type="datetime1">
              <a:rPr lang="da-DK" smtClean="0"/>
              <a:t>15-01-2024</a:t>
            </a:fld>
            <a:r>
              <a:rPr lang="da-DK"/>
              <a:t>06-09-2023</a:t>
            </a:r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138F4D6-8814-43DF-0A4F-2595973D0A77}"/>
              </a:ext>
            </a:extLst>
          </p:cNvPr>
          <p:cNvSpPr/>
          <p:nvPr/>
        </p:nvSpPr>
        <p:spPr bwMode="auto">
          <a:xfrm>
            <a:off x="981844" y="4077072"/>
            <a:ext cx="10220322" cy="122413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* (F.eks. Individuelle forløb, specialer, medvejleder på Ph.d. forløb).</a:t>
            </a: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lang="da-DK" sz="1600" dirty="0">
              <a:solidFill>
                <a:schemeClr val="accent3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** (F.eks. Forelæsninger, Holdundervisning, studerende i klinik, valgfag – UPL funktion, herunder tilrettelæggelse).</a:t>
            </a: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lang="da-DK" sz="1600" dirty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*** (F.eks. Universitære aktiviteter – bedømmelser i ansættelsessager).</a:t>
            </a:r>
          </a:p>
        </p:txBody>
      </p:sp>
    </p:spTree>
    <p:extLst>
      <p:ext uri="{BB962C8B-B14F-4D97-AF65-F5344CB8AC3E}">
        <p14:creationId xmlns:p14="http://schemas.microsoft.com/office/powerpoint/2010/main" val="407815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148BC-9584-C5B3-4CF2-ED8A38D4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/>
              <a:t>Kriterier for Ekstern lektor</a:t>
            </a:r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304572-7559-5BEA-8399-4EE3E87A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/>
              <a:t>Formelle krav: Kandidatgrad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b="1" dirty="0"/>
              <a:t>Ønske fra Institut for Klinisk Medicin, AU</a:t>
            </a:r>
          </a:p>
          <a:p>
            <a:pPr marL="774900" lvl="1" indent="-342900">
              <a:buFont typeface="Wingdings" panose="05000000000000000000" pitchFamily="2" charset="2"/>
              <a:buChar char="§"/>
            </a:pPr>
            <a:r>
              <a:rPr lang="da-DK" dirty="0"/>
              <a:t>Helst Speciallæge (eller godt i gang med hoveduddannelsen)</a:t>
            </a:r>
          </a:p>
          <a:p>
            <a:pPr marL="774900" lvl="1" indent="-342900">
              <a:buFont typeface="Wingdings" panose="05000000000000000000" pitchFamily="2" charset="2"/>
              <a:buChar char="§"/>
            </a:pPr>
            <a:r>
              <a:rPr lang="da-DK" dirty="0"/>
              <a:t>Gennemført universitetspædagogisk kursus f.eks. </a:t>
            </a:r>
            <a:r>
              <a:rPr lang="da-DK" dirty="0" err="1"/>
              <a:t>InTEL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(eller gennemførelse af kurset inden for første </a:t>
            </a:r>
            <a:r>
              <a:rPr lang="da-DK" dirty="0" err="1"/>
              <a:t>ansættelsesår</a:t>
            </a:r>
            <a:r>
              <a:rPr lang="da-DK" dirty="0"/>
              <a:t>)</a:t>
            </a:r>
          </a:p>
          <a:p>
            <a:pPr marL="774900" lvl="1" indent="-342900">
              <a:buFont typeface="Wingdings" panose="05000000000000000000" pitchFamily="2" charset="2"/>
              <a:buChar char="§"/>
            </a:pPr>
            <a:r>
              <a:rPr lang="da-DK" dirty="0"/>
              <a:t>Relevant undervisningserfaring (hvis muligt)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3D8E68-1B17-2E28-0B33-4CB35A85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6FC-0D6E-4A59-8865-8E5C0E0A1BE9}" type="datetime1">
              <a:rPr lang="da-DK" smtClean="0"/>
              <a:t>15-01-2024</a:t>
            </a:fld>
            <a:r>
              <a:rPr lang="da-DK"/>
              <a:t>06-09-2023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745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148BC-9584-C5B3-4CF2-ED8A38D4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/>
              <a:t>Kriterier for klinisk Lektor</a:t>
            </a:r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304572-7559-5BEA-8399-4EE3E87AE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96" y="1373021"/>
            <a:ext cx="10220325" cy="452136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500" b="1" dirty="0"/>
              <a:t>Speciallæge.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15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500" b="1" dirty="0"/>
              <a:t>Ph.d., doktorgrad eller tilsvarende kvalifikation.</a:t>
            </a:r>
          </a:p>
          <a:p>
            <a:pPr>
              <a:buNone/>
            </a:pPr>
            <a:endParaRPr lang="da-DK" sz="15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500" b="1" dirty="0">
                <a:solidFill>
                  <a:srgbClr val="0070C0"/>
                </a:solidFill>
              </a:rPr>
              <a:t>Publiceret mindst 3 videnskabelige artikler i peer-</a:t>
            </a:r>
            <a:r>
              <a:rPr lang="da-DK" sz="1500" b="1" dirty="0" err="1">
                <a:solidFill>
                  <a:srgbClr val="0070C0"/>
                </a:solidFill>
              </a:rPr>
              <a:t>reviewed</a:t>
            </a:r>
            <a:r>
              <a:rPr lang="da-DK" sz="1500" b="1" dirty="0">
                <a:solidFill>
                  <a:srgbClr val="0070C0"/>
                </a:solidFill>
              </a:rPr>
              <a:t> tidsskrifter</a:t>
            </a:r>
            <a:r>
              <a:rPr lang="da-DK" sz="1500" dirty="0"/>
              <a:t>, hvortil ansøger har bidraget væsentligt, inden for de seneste 3 år og efter opnåelse af ph.d.-graden. Første- eller </a:t>
            </a:r>
            <a:r>
              <a:rPr lang="da-DK" sz="1500" dirty="0" err="1"/>
              <a:t>sidsteforfatter</a:t>
            </a:r>
            <a:r>
              <a:rPr lang="da-DK" sz="1500" dirty="0"/>
              <a:t> på mindst 1 af disse artikler.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15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500" b="1" dirty="0">
                <a:solidFill>
                  <a:srgbClr val="0070C0"/>
                </a:solidFill>
              </a:rPr>
              <a:t>Udarbejdet en forskningsplan for stillingen</a:t>
            </a:r>
            <a:r>
              <a:rPr lang="da-DK" sz="1500" dirty="0">
                <a:solidFill>
                  <a:srgbClr val="0070C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15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500" b="1" dirty="0"/>
              <a:t>Erfaring med vejledning af studerende eller medvejledning af ph.d.-studerende</a:t>
            </a:r>
            <a:r>
              <a:rPr lang="da-DK" sz="15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15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500" b="1" dirty="0"/>
              <a:t>Uddannelses- og undervisningsaktiviteter.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15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500" b="1" dirty="0"/>
              <a:t>Universitetspædagogisk kursus (f.eks. </a:t>
            </a:r>
            <a:r>
              <a:rPr lang="da-DK" sz="1500" b="1" dirty="0" err="1"/>
              <a:t>InTel</a:t>
            </a:r>
            <a:r>
              <a:rPr lang="da-DK" sz="1500" b="1" dirty="0"/>
              <a:t>)</a:t>
            </a:r>
            <a:r>
              <a:rPr lang="da-DK" b="1" dirty="0"/>
              <a:t/>
            </a:r>
            <a:br>
              <a:rPr lang="da-DK" b="1" dirty="0"/>
            </a:br>
            <a:r>
              <a:rPr lang="da-DK" sz="1400" dirty="0"/>
              <a:t>(eller gennemførelse af kurset inden for første </a:t>
            </a:r>
            <a:r>
              <a:rPr lang="da-DK" sz="1400" dirty="0" err="1"/>
              <a:t>ansættelsesår</a:t>
            </a:r>
            <a:r>
              <a:rPr lang="da-DK" sz="1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1400" dirty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3D8E68-1B17-2E28-0B33-4CB35A85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6FC-0D6E-4A59-8865-8E5C0E0A1BE9}" type="datetime1">
              <a:rPr lang="da-DK" smtClean="0"/>
              <a:t>15-01-2024</a:t>
            </a:fld>
            <a:r>
              <a:rPr lang="da-DK"/>
              <a:t>06-09-2023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450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Brugerdefineret</PresentationFormat>
  <Paragraphs>76</Paragraphs>
  <Slides>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4" baseType="lpstr">
      <vt:lpstr>Wingdings 3</vt:lpstr>
      <vt:lpstr>Calibri</vt:lpstr>
      <vt:lpstr>Georgia</vt:lpstr>
      <vt:lpstr>AU Passata Light</vt:lpstr>
      <vt:lpstr>Arial</vt:lpstr>
      <vt:lpstr>Wingdings</vt:lpstr>
      <vt:lpstr>AU Passata</vt:lpstr>
      <vt:lpstr>AU Peto</vt:lpstr>
      <vt:lpstr>AU 16:9</vt:lpstr>
      <vt:lpstr>Regionshospitalet  møder  Institut for Klinisk Medicin</vt:lpstr>
      <vt:lpstr>Hvad er forskellen på stillingstyperne?</vt:lpstr>
      <vt:lpstr>Kriterier for Ekstern lektor </vt:lpstr>
      <vt:lpstr>Kriterier for klinisk Lektor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2024-01-15T10:50:16Z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636298225839516393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2400</vt:lpwstr>
  </property>
  <property fmtid="{D5CDD505-2E9C-101B-9397-08002B2CF9AE}" pid="62" name="colorthemechange">
    <vt:lpwstr>True</vt:lpwstr>
  </property>
</Properties>
</file>