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1" r:id="rId2"/>
    <p:sldId id="257" r:id="rId3"/>
    <p:sldId id="270" r:id="rId4"/>
    <p:sldId id="264" r:id="rId5"/>
    <p:sldId id="265" r:id="rId6"/>
    <p:sldId id="266"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Husted Hubeishy" initials="MHH" lastIdx="3" clrIdx="0">
    <p:extLst>
      <p:ext uri="{19B8F6BF-5375-455C-9EA6-DF929625EA0E}">
        <p15:presenceInfo xmlns:p15="http://schemas.microsoft.com/office/powerpoint/2012/main" userId="Maja Husted Hubeishy" providerId="None"/>
      </p:ext>
    </p:extLst>
  </p:cmAuthor>
  <p:cmAuthor id="2" name="Kasper Ussing" initials="KU" lastIdx="3" clrIdx="1">
    <p:extLst>
      <p:ext uri="{19B8F6BF-5375-455C-9EA6-DF929625EA0E}">
        <p15:presenceInfo xmlns:p15="http://schemas.microsoft.com/office/powerpoint/2012/main" userId="S-1-5-21-2412913313-1480690540-2552650486-87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BF"/>
    <a:srgbClr val="A20606"/>
    <a:srgbClr val="437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68176" autoAdjust="0"/>
  </p:normalViewPr>
  <p:slideViewPr>
    <p:cSldViewPr snapToGrid="0">
      <p:cViewPr varScale="1">
        <p:scale>
          <a:sx n="45" d="100"/>
          <a:sy n="45" d="100"/>
        </p:scale>
        <p:origin x="13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0E75A41-9A7E-493B-8E97-BD4C0307B74B}" type="datetimeFigureOut">
              <a:rPr lang="da-DK" smtClean="0"/>
              <a:t>14-04-2023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97608-8ED8-4263-AEBA-33B997D0D378}" type="slidenum">
              <a:rPr lang="da-DK" smtClean="0"/>
              <a:t>‹nr.›</a:t>
            </a:fld>
            <a:endParaRPr lang="da-DK"/>
          </a:p>
        </p:txBody>
      </p:sp>
    </p:spTree>
    <p:extLst>
      <p:ext uri="{BB962C8B-B14F-4D97-AF65-F5344CB8AC3E}">
        <p14:creationId xmlns:p14="http://schemas.microsoft.com/office/powerpoint/2010/main" val="298508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097608-8ED8-4263-AEBA-33B997D0D378}" type="slidenum">
              <a:rPr lang="da-DK" smtClean="0"/>
              <a:t>1</a:t>
            </a:fld>
            <a:endParaRPr lang="da-DK"/>
          </a:p>
        </p:txBody>
      </p:sp>
    </p:spTree>
    <p:extLst>
      <p:ext uri="{BB962C8B-B14F-4D97-AF65-F5344CB8AC3E}">
        <p14:creationId xmlns:p14="http://schemas.microsoft.com/office/powerpoint/2010/main" val="8572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A097608-8ED8-4263-AEBA-33B997D0D378}" type="slidenum">
              <a:rPr lang="da-DK" smtClean="0"/>
              <a:t>2</a:t>
            </a:fld>
            <a:endParaRPr lang="da-DK"/>
          </a:p>
        </p:txBody>
      </p:sp>
    </p:spTree>
    <p:extLst>
      <p:ext uri="{BB962C8B-B14F-4D97-AF65-F5344CB8AC3E}">
        <p14:creationId xmlns:p14="http://schemas.microsoft.com/office/powerpoint/2010/main" val="111598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5242C2E8-89D6-4A00-AA9E-5740B0019318}" type="slidenum">
              <a:rPr lang="da-DK" smtClean="0"/>
              <a:t>3</a:t>
            </a:fld>
            <a:endParaRPr lang="da-DK"/>
          </a:p>
        </p:txBody>
      </p:sp>
    </p:spTree>
    <p:extLst>
      <p:ext uri="{BB962C8B-B14F-4D97-AF65-F5344CB8AC3E}">
        <p14:creationId xmlns:p14="http://schemas.microsoft.com/office/powerpoint/2010/main" val="333540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2A097608-8ED8-4263-AEBA-33B997D0D378}" type="slidenum">
              <a:rPr lang="da-DK" smtClean="0"/>
              <a:t>4</a:t>
            </a:fld>
            <a:endParaRPr lang="da-DK"/>
          </a:p>
        </p:txBody>
      </p:sp>
    </p:spTree>
    <p:extLst>
      <p:ext uri="{BB962C8B-B14F-4D97-AF65-F5344CB8AC3E}">
        <p14:creationId xmlns:p14="http://schemas.microsoft.com/office/powerpoint/2010/main" val="272729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2A097608-8ED8-4263-AEBA-33B997D0D378}" type="slidenum">
              <a:rPr lang="da-DK" smtClean="0"/>
              <a:t>5</a:t>
            </a:fld>
            <a:endParaRPr lang="da-DK"/>
          </a:p>
        </p:txBody>
      </p:sp>
    </p:spTree>
    <p:extLst>
      <p:ext uri="{BB962C8B-B14F-4D97-AF65-F5344CB8AC3E}">
        <p14:creationId xmlns:p14="http://schemas.microsoft.com/office/powerpoint/2010/main" val="4437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2A097608-8ED8-4263-AEBA-33B997D0D378}" type="slidenum">
              <a:rPr lang="da-DK" smtClean="0"/>
              <a:t>6</a:t>
            </a:fld>
            <a:endParaRPr lang="da-DK"/>
          </a:p>
        </p:txBody>
      </p:sp>
    </p:spTree>
    <p:extLst>
      <p:ext uri="{BB962C8B-B14F-4D97-AF65-F5344CB8AC3E}">
        <p14:creationId xmlns:p14="http://schemas.microsoft.com/office/powerpoint/2010/main" val="237006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A50EBD1B-1CA5-48FB-B139-B6E3DF65D585}" type="datetimeFigureOut">
              <a:rPr lang="da-DK" smtClean="0"/>
              <a:t>14-04-2023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89745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50EBD1B-1CA5-48FB-B139-B6E3DF65D585}" type="datetimeFigureOut">
              <a:rPr lang="da-DK" smtClean="0"/>
              <a:t>14-04-2023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119386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50EBD1B-1CA5-48FB-B139-B6E3DF65D585}" type="datetimeFigureOut">
              <a:rPr lang="da-DK" smtClean="0"/>
              <a:t>14-04-2023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42205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50EBD1B-1CA5-48FB-B139-B6E3DF65D585}" type="datetimeFigureOut">
              <a:rPr lang="da-DK" smtClean="0"/>
              <a:t>14-04-2023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154598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40"/>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A50EBD1B-1CA5-48FB-B139-B6E3DF65D585}" type="datetimeFigureOut">
              <a:rPr lang="da-DK" smtClean="0"/>
              <a:t>14-04-2023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317080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1"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1"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50EBD1B-1CA5-48FB-B139-B6E3DF65D585}" type="datetimeFigureOut">
              <a:rPr lang="da-DK" smtClean="0"/>
              <a:t>14-04-2023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69390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9"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50EBD1B-1CA5-48FB-B139-B6E3DF65D585}" type="datetimeFigureOut">
              <a:rPr lang="da-DK" smtClean="0"/>
              <a:t>14-04-2023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154752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A50EBD1B-1CA5-48FB-B139-B6E3DF65D585}" type="datetimeFigureOut">
              <a:rPr lang="da-DK" smtClean="0"/>
              <a:t>14-04-2023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05581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50EBD1B-1CA5-48FB-B139-B6E3DF65D585}" type="datetimeFigureOut">
              <a:rPr lang="da-DK" smtClean="0"/>
              <a:t>14-04-2023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348718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8"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da-DK"/>
              <a:t>Rediger typografien i masterens</a:t>
            </a:r>
          </a:p>
        </p:txBody>
      </p:sp>
      <p:sp>
        <p:nvSpPr>
          <p:cNvPr id="5" name="Pladsholder til dato 4"/>
          <p:cNvSpPr>
            <a:spLocks noGrp="1"/>
          </p:cNvSpPr>
          <p:nvPr>
            <p:ph type="dt" sz="half" idx="10"/>
          </p:nvPr>
        </p:nvSpPr>
        <p:spPr/>
        <p:txBody>
          <a:bodyPr/>
          <a:lstStyle/>
          <a:p>
            <a:fld id="{A50EBD1B-1CA5-48FB-B139-B6E3DF65D585}" type="datetimeFigureOut">
              <a:rPr lang="da-DK" smtClean="0"/>
              <a:t>14-04-2023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3742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8"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da-DK"/>
          </a:p>
        </p:txBody>
      </p:sp>
      <p:sp>
        <p:nvSpPr>
          <p:cNvPr id="4" name="Pladsholder til tekst 3"/>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da-DK"/>
              <a:t>Rediger typografien i masterens</a:t>
            </a:r>
          </a:p>
        </p:txBody>
      </p:sp>
      <p:sp>
        <p:nvSpPr>
          <p:cNvPr id="5" name="Pladsholder til dato 4"/>
          <p:cNvSpPr>
            <a:spLocks noGrp="1"/>
          </p:cNvSpPr>
          <p:nvPr>
            <p:ph type="dt" sz="half" idx="10"/>
          </p:nvPr>
        </p:nvSpPr>
        <p:spPr/>
        <p:txBody>
          <a:bodyPr/>
          <a:lstStyle/>
          <a:p>
            <a:fld id="{A50EBD1B-1CA5-48FB-B139-B6E3DF65D585}" type="datetimeFigureOut">
              <a:rPr lang="da-DK" smtClean="0"/>
              <a:t>14-04-2023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2466069-1FE8-4C13-863F-0C3AB5F4858D}" type="slidenum">
              <a:rPr lang="da-DK" smtClean="0"/>
              <a:t>‹nr.›</a:t>
            </a:fld>
            <a:endParaRPr lang="da-DK"/>
          </a:p>
        </p:txBody>
      </p:sp>
    </p:spTree>
    <p:extLst>
      <p:ext uri="{BB962C8B-B14F-4D97-AF65-F5344CB8AC3E}">
        <p14:creationId xmlns:p14="http://schemas.microsoft.com/office/powerpoint/2010/main" val="291862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BD1B-1CA5-48FB-B139-B6E3DF65D585}" type="datetimeFigureOut">
              <a:rPr lang="da-DK" smtClean="0"/>
              <a:t>14-04-2023</a:t>
            </a:fld>
            <a:endParaRPr lang="da-DK"/>
          </a:p>
        </p:txBody>
      </p:sp>
      <p:sp>
        <p:nvSpPr>
          <p:cNvPr id="5" name="Pladsholder til sidefod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66069-1FE8-4C13-863F-0C3AB5F4858D}" type="slidenum">
              <a:rPr lang="da-DK" smtClean="0"/>
              <a:t>‹nr.›</a:t>
            </a:fld>
            <a:endParaRPr lang="da-DK"/>
          </a:p>
        </p:txBody>
      </p:sp>
    </p:spTree>
    <p:extLst>
      <p:ext uri="{BB962C8B-B14F-4D97-AF65-F5344CB8AC3E}">
        <p14:creationId xmlns:p14="http://schemas.microsoft.com/office/powerpoint/2010/main" val="223689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a-DK"/>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1" y="850910"/>
            <a:ext cx="10515600" cy="1135053"/>
          </a:xfrm>
        </p:spPr>
        <p:txBody>
          <a:bodyPr>
            <a:noAutofit/>
          </a:bodyPr>
          <a:lstStyle/>
          <a:p>
            <a:pPr algn="ctr"/>
            <a:r>
              <a:rPr lang="da-DK" sz="4800" b="1" dirty="0"/>
              <a:t>Introduktion til TAK-værktøjet</a:t>
            </a:r>
          </a:p>
        </p:txBody>
      </p:sp>
      <p:pic>
        <p:nvPicPr>
          <p:cNvPr id="4" name="Bilde 8" descr="Et bilde som inneholder tekst, klokke, måler, enhet&#10;&#10;Automatisk generert beskrivelse">
            <a:extLst>
              <a:ext uri="{FF2B5EF4-FFF2-40B4-BE49-F238E27FC236}">
                <a16:creationId xmlns:a16="http://schemas.microsoft.com/office/drawing/2014/main" id="{7D9A9F86-1BF6-76D2-91DA-A36D40DC509B}"/>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582130" y="2986089"/>
            <a:ext cx="7008680" cy="1881118"/>
          </a:xfrm>
          <a:prstGeom prst="rect">
            <a:avLst/>
          </a:prstGeom>
          <a:ln>
            <a:solidFill>
              <a:srgbClr val="BA0C0C"/>
            </a:solidFill>
          </a:ln>
        </p:spPr>
      </p:pic>
      <p:cxnSp>
        <p:nvCxnSpPr>
          <p:cNvPr id="8" name="Lige pilforbindelse 7"/>
          <p:cNvCxnSpPr>
            <a:endCxn id="3" idx="2"/>
          </p:cNvCxnSpPr>
          <p:nvPr/>
        </p:nvCxnSpPr>
        <p:spPr>
          <a:xfrm flipH="1" flipV="1">
            <a:off x="5957881" y="2693849"/>
            <a:ext cx="385769" cy="5922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kstfelt 2"/>
          <p:cNvSpPr txBox="1"/>
          <p:nvPr/>
        </p:nvSpPr>
        <p:spPr>
          <a:xfrm>
            <a:off x="4314818" y="1985963"/>
            <a:ext cx="3286125" cy="707886"/>
          </a:xfrm>
          <a:prstGeom prst="rect">
            <a:avLst/>
          </a:prstGeom>
          <a:noFill/>
        </p:spPr>
        <p:txBody>
          <a:bodyPr wrap="square" rtlCol="0">
            <a:spAutoFit/>
          </a:bodyPr>
          <a:lstStyle/>
          <a:p>
            <a:pPr algn="ctr"/>
            <a:r>
              <a:rPr lang="da-DK" sz="4000" b="1" dirty="0">
                <a:solidFill>
                  <a:srgbClr val="95B3BF"/>
                </a:solidFill>
              </a:rPr>
              <a:t>ADFÆRD</a:t>
            </a:r>
          </a:p>
        </p:txBody>
      </p:sp>
      <p:pic>
        <p:nvPicPr>
          <p:cNvPr id="5" name="Lyd 4">
            <a:hlinkClick r:id="" action="ppaction://media"/>
            <a:extLst>
              <a:ext uri="{FF2B5EF4-FFF2-40B4-BE49-F238E27FC236}">
                <a16:creationId xmlns:a16="http://schemas.microsoft.com/office/drawing/2014/main" id="{0BD649DC-7F90-6F67-FA83-E9DD11415DA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202441909"/>
      </p:ext>
    </p:extLst>
  </p:cSld>
  <p:clrMapOvr>
    <a:masterClrMapping/>
  </p:clrMapOvr>
  <mc:AlternateContent xmlns:mc="http://schemas.openxmlformats.org/markup-compatibility/2006" xmlns:p14="http://schemas.microsoft.com/office/powerpoint/2010/main">
    <mc:Choice Requires="p14">
      <p:transition spd="slow" p14:dur="2000" advTm="22889"/>
    </mc:Choice>
    <mc:Fallback xmlns="">
      <p:transition spd="slow" advTm="22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Lige forbindelse 60"/>
          <p:cNvCxnSpPr/>
          <p:nvPr/>
        </p:nvCxnSpPr>
        <p:spPr>
          <a:xfrm>
            <a:off x="3002238" y="3861124"/>
            <a:ext cx="0" cy="101398"/>
          </a:xfrm>
          <a:prstGeom prst="line">
            <a:avLst/>
          </a:prstGeom>
        </p:spPr>
        <p:style>
          <a:lnRef idx="1">
            <a:schemeClr val="dk1"/>
          </a:lnRef>
          <a:fillRef idx="0">
            <a:schemeClr val="dk1"/>
          </a:fillRef>
          <a:effectRef idx="0">
            <a:schemeClr val="dk1"/>
          </a:effectRef>
          <a:fontRef idx="minor">
            <a:schemeClr val="tx1"/>
          </a:fontRef>
        </p:style>
      </p:cxnSp>
      <p:sp>
        <p:nvSpPr>
          <p:cNvPr id="3" name="Pladsholder til indhold 2"/>
          <p:cNvSpPr>
            <a:spLocks noGrp="1"/>
          </p:cNvSpPr>
          <p:nvPr>
            <p:ph idx="1"/>
          </p:nvPr>
        </p:nvSpPr>
        <p:spPr>
          <a:xfrm>
            <a:off x="838201" y="142869"/>
            <a:ext cx="10515600" cy="362288"/>
          </a:xfrm>
        </p:spPr>
        <p:txBody>
          <a:bodyPr>
            <a:normAutofit lnSpcReduction="10000"/>
          </a:bodyPr>
          <a:lstStyle/>
          <a:p>
            <a:pPr marL="0" indent="0" algn="ctr">
              <a:buNone/>
            </a:pPr>
            <a:r>
              <a:rPr lang="da-DK" sz="2000" b="1" dirty="0"/>
              <a:t>Afdækning og håndtering af psykologiske og sociale problemstillinger</a:t>
            </a:r>
          </a:p>
        </p:txBody>
      </p:sp>
      <p:sp>
        <p:nvSpPr>
          <p:cNvPr id="4" name="Tekstfelt 3"/>
          <p:cNvSpPr txBox="1"/>
          <p:nvPr/>
        </p:nvSpPr>
        <p:spPr>
          <a:xfrm>
            <a:off x="392390" y="2313602"/>
            <a:ext cx="3309026" cy="954620"/>
          </a:xfrm>
          <a:prstGeom prst="rect">
            <a:avLst/>
          </a:prstGeom>
          <a:noFill/>
          <a:ln>
            <a:solidFill>
              <a:schemeClr val="tx1"/>
            </a:solidFill>
          </a:ln>
        </p:spPr>
        <p:txBody>
          <a:bodyPr wrap="square" rtlCol="0">
            <a:spAutoFit/>
          </a:bodyPr>
          <a:lstStyle/>
          <a:p>
            <a:pPr algn="ctr"/>
            <a:r>
              <a:rPr lang="da-DK" sz="1401" dirty="0"/>
              <a:t>Er patienten præget af bekymringer i</a:t>
            </a:r>
            <a:r>
              <a:rPr lang="da-DK" sz="1401" dirty="0">
                <a:solidFill>
                  <a:srgbClr val="000000"/>
                </a:solidFill>
                <a:ea typeface="Times New Roman" panose="02020603050405020304" pitchFamily="18" charset="0"/>
                <a:cs typeface="Times New Roman" panose="02020603050405020304" pitchFamily="18" charset="0"/>
              </a:rPr>
              <a:t> form af katastrofetanker; angst/frygt; dårligt humør?</a:t>
            </a:r>
          </a:p>
          <a:p>
            <a:pPr algn="ctr"/>
            <a:endParaRPr lang="da-DK" sz="1401" dirty="0">
              <a:ea typeface="Times New Roman" panose="02020603050405020304" pitchFamily="18" charset="0"/>
            </a:endParaRPr>
          </a:p>
        </p:txBody>
      </p:sp>
      <p:sp>
        <p:nvSpPr>
          <p:cNvPr id="5" name="Tekstfelt 4"/>
          <p:cNvSpPr txBox="1"/>
          <p:nvPr/>
        </p:nvSpPr>
        <p:spPr>
          <a:xfrm>
            <a:off x="4410093" y="2281229"/>
            <a:ext cx="3128962" cy="954620"/>
          </a:xfrm>
          <a:prstGeom prst="rect">
            <a:avLst/>
          </a:prstGeom>
          <a:noFill/>
          <a:ln>
            <a:solidFill>
              <a:schemeClr val="tx1"/>
            </a:solidFill>
          </a:ln>
        </p:spPr>
        <p:txBody>
          <a:bodyPr wrap="square" rtlCol="0">
            <a:spAutoFit/>
          </a:bodyPr>
          <a:lstStyle/>
          <a:p>
            <a:pPr algn="ctr"/>
            <a:r>
              <a:rPr lang="da-DK" sz="1401" dirty="0"/>
              <a:t>Har bekymringerne medført en uhensigtsmæssig adfærd</a:t>
            </a:r>
            <a:r>
              <a:rPr lang="da-DK" sz="1401" dirty="0">
                <a:solidFill>
                  <a:prstClr val="black"/>
                </a:solidFill>
              </a:rPr>
              <a:t> i form af nedsat/øget aktivitets- og deltagelsesniveau?</a:t>
            </a:r>
            <a:endParaRPr lang="da-DK" sz="1401" i="1" dirty="0">
              <a:solidFill>
                <a:prstClr val="black"/>
              </a:solidFill>
            </a:endParaRPr>
          </a:p>
        </p:txBody>
      </p:sp>
      <p:sp>
        <p:nvSpPr>
          <p:cNvPr id="9" name="Tekstfelt 8"/>
          <p:cNvSpPr txBox="1"/>
          <p:nvPr/>
        </p:nvSpPr>
        <p:spPr>
          <a:xfrm>
            <a:off x="2556524" y="3495671"/>
            <a:ext cx="904864" cy="369460"/>
          </a:xfrm>
          <a:prstGeom prst="rect">
            <a:avLst/>
          </a:prstGeom>
          <a:solidFill>
            <a:srgbClr val="A20606"/>
          </a:solidFill>
          <a:ln>
            <a:solidFill>
              <a:schemeClr val="tx1"/>
            </a:solidFill>
          </a:ln>
        </p:spPr>
        <p:txBody>
          <a:bodyPr wrap="square" rtlCol="0">
            <a:spAutoFit/>
          </a:bodyPr>
          <a:lstStyle/>
          <a:p>
            <a:pPr algn="ctr"/>
            <a:r>
              <a:rPr lang="da-DK" sz="1801" dirty="0">
                <a:solidFill>
                  <a:schemeClr val="bg1"/>
                </a:solidFill>
              </a:rPr>
              <a:t>Ja</a:t>
            </a:r>
          </a:p>
        </p:txBody>
      </p:sp>
      <p:sp>
        <p:nvSpPr>
          <p:cNvPr id="12" name="Tekstfelt 11"/>
          <p:cNvSpPr txBox="1"/>
          <p:nvPr/>
        </p:nvSpPr>
        <p:spPr>
          <a:xfrm>
            <a:off x="8607781" y="3499482"/>
            <a:ext cx="871538" cy="369460"/>
          </a:xfrm>
          <a:prstGeom prst="rect">
            <a:avLst/>
          </a:prstGeom>
          <a:solidFill>
            <a:schemeClr val="accent6"/>
          </a:solidFill>
          <a:ln>
            <a:solidFill>
              <a:schemeClr val="tx1"/>
            </a:solidFill>
          </a:ln>
        </p:spPr>
        <p:txBody>
          <a:bodyPr wrap="square" rtlCol="0">
            <a:spAutoFit/>
          </a:bodyPr>
          <a:lstStyle/>
          <a:p>
            <a:pPr algn="ctr"/>
            <a:r>
              <a:rPr lang="da-DK" sz="1801" dirty="0"/>
              <a:t>Nej</a:t>
            </a:r>
          </a:p>
        </p:txBody>
      </p:sp>
      <p:sp>
        <p:nvSpPr>
          <p:cNvPr id="13" name="Tekstfelt 12"/>
          <p:cNvSpPr txBox="1"/>
          <p:nvPr/>
        </p:nvSpPr>
        <p:spPr>
          <a:xfrm>
            <a:off x="10564231" y="3514721"/>
            <a:ext cx="904864" cy="369460"/>
          </a:xfrm>
          <a:prstGeom prst="rect">
            <a:avLst/>
          </a:prstGeom>
          <a:solidFill>
            <a:srgbClr val="43708B"/>
          </a:solidFill>
          <a:ln>
            <a:solidFill>
              <a:schemeClr val="tx1"/>
            </a:solidFill>
          </a:ln>
        </p:spPr>
        <p:txBody>
          <a:bodyPr wrap="square" rtlCol="0">
            <a:spAutoFit/>
          </a:bodyPr>
          <a:lstStyle/>
          <a:p>
            <a:pPr algn="ctr"/>
            <a:r>
              <a:rPr lang="da-DK" sz="1801" dirty="0">
                <a:solidFill>
                  <a:schemeClr val="bg1"/>
                </a:solidFill>
              </a:rPr>
              <a:t>Ja</a:t>
            </a:r>
          </a:p>
        </p:txBody>
      </p:sp>
      <p:sp>
        <p:nvSpPr>
          <p:cNvPr id="17" name="Tekstfelt 16"/>
          <p:cNvSpPr txBox="1"/>
          <p:nvPr/>
        </p:nvSpPr>
        <p:spPr>
          <a:xfrm>
            <a:off x="2069784" y="5803847"/>
            <a:ext cx="1822138" cy="954620"/>
          </a:xfrm>
          <a:prstGeom prst="rect">
            <a:avLst/>
          </a:prstGeom>
          <a:noFill/>
          <a:ln>
            <a:solidFill>
              <a:srgbClr val="A20606"/>
            </a:solidFill>
          </a:ln>
        </p:spPr>
        <p:txBody>
          <a:bodyPr wrap="square" rtlCol="0">
            <a:spAutoFit/>
          </a:bodyPr>
          <a:lstStyle/>
          <a:p>
            <a:r>
              <a:rPr lang="da-DK" sz="1401" dirty="0"/>
              <a:t>3) Vend spejlet: Tilbyd en tryghedsskabende dialog</a:t>
            </a:r>
          </a:p>
          <a:p>
            <a:endParaRPr lang="da-DK" sz="1401" dirty="0"/>
          </a:p>
        </p:txBody>
      </p:sp>
      <p:cxnSp>
        <p:nvCxnSpPr>
          <p:cNvPr id="19" name="Lige forbindelse 18"/>
          <p:cNvCxnSpPr>
            <a:stCxn id="4" idx="2"/>
            <a:endCxn id="8" idx="0"/>
          </p:cNvCxnSpPr>
          <p:nvPr/>
        </p:nvCxnSpPr>
        <p:spPr>
          <a:xfrm flipH="1">
            <a:off x="1045366" y="3268222"/>
            <a:ext cx="1001537" cy="196019"/>
          </a:xfrm>
          <a:prstGeom prst="line">
            <a:avLst/>
          </a:prstGeom>
        </p:spPr>
        <p:style>
          <a:lnRef idx="1">
            <a:schemeClr val="dk1"/>
          </a:lnRef>
          <a:fillRef idx="0">
            <a:schemeClr val="dk1"/>
          </a:fillRef>
          <a:effectRef idx="0">
            <a:schemeClr val="dk1"/>
          </a:effectRef>
          <a:fontRef idx="minor">
            <a:schemeClr val="tx1"/>
          </a:fontRef>
        </p:style>
      </p:cxnSp>
      <p:cxnSp>
        <p:nvCxnSpPr>
          <p:cNvPr id="21" name="Lige forbindelse 20"/>
          <p:cNvCxnSpPr>
            <a:stCxn id="4" idx="2"/>
            <a:endCxn id="9" idx="0"/>
          </p:cNvCxnSpPr>
          <p:nvPr/>
        </p:nvCxnSpPr>
        <p:spPr>
          <a:xfrm>
            <a:off x="2046903" y="3268222"/>
            <a:ext cx="962053" cy="227449"/>
          </a:xfrm>
          <a:prstGeom prst="line">
            <a:avLst/>
          </a:prstGeom>
        </p:spPr>
        <p:style>
          <a:lnRef idx="1">
            <a:schemeClr val="dk1"/>
          </a:lnRef>
          <a:fillRef idx="0">
            <a:schemeClr val="dk1"/>
          </a:fillRef>
          <a:effectRef idx="0">
            <a:schemeClr val="dk1"/>
          </a:effectRef>
          <a:fontRef idx="minor">
            <a:schemeClr val="tx1"/>
          </a:fontRef>
        </p:style>
      </p:cxnSp>
      <p:cxnSp>
        <p:nvCxnSpPr>
          <p:cNvPr id="29" name="Lige forbindelse 28"/>
          <p:cNvCxnSpPr/>
          <p:nvPr/>
        </p:nvCxnSpPr>
        <p:spPr>
          <a:xfrm>
            <a:off x="3001979" y="5590171"/>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41" name="Lige pilforbindelse 40"/>
          <p:cNvCxnSpPr>
            <a:stCxn id="9" idx="3"/>
          </p:cNvCxnSpPr>
          <p:nvPr/>
        </p:nvCxnSpPr>
        <p:spPr>
          <a:xfrm flipV="1">
            <a:off x="3461388" y="3060551"/>
            <a:ext cx="1038707" cy="619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Lige forbindelse 45"/>
          <p:cNvCxnSpPr>
            <a:stCxn id="5" idx="2"/>
            <a:endCxn id="10" idx="0"/>
          </p:cNvCxnSpPr>
          <p:nvPr/>
        </p:nvCxnSpPr>
        <p:spPr>
          <a:xfrm flipH="1">
            <a:off x="5163046" y="3235849"/>
            <a:ext cx="811528" cy="268393"/>
          </a:xfrm>
          <a:prstGeom prst="line">
            <a:avLst/>
          </a:prstGeom>
        </p:spPr>
        <p:style>
          <a:lnRef idx="1">
            <a:schemeClr val="dk1"/>
          </a:lnRef>
          <a:fillRef idx="0">
            <a:schemeClr val="dk1"/>
          </a:fillRef>
          <a:effectRef idx="0">
            <a:schemeClr val="dk1"/>
          </a:effectRef>
          <a:fontRef idx="minor">
            <a:schemeClr val="tx1"/>
          </a:fontRef>
        </p:style>
      </p:cxnSp>
      <p:cxnSp>
        <p:nvCxnSpPr>
          <p:cNvPr id="48" name="Lige forbindelse 47"/>
          <p:cNvCxnSpPr>
            <a:stCxn id="5" idx="2"/>
            <a:endCxn id="11" idx="0"/>
          </p:cNvCxnSpPr>
          <p:nvPr/>
        </p:nvCxnSpPr>
        <p:spPr>
          <a:xfrm>
            <a:off x="5974574" y="3235849"/>
            <a:ext cx="965369" cy="252200"/>
          </a:xfrm>
          <a:prstGeom prst="line">
            <a:avLst/>
          </a:prstGeom>
        </p:spPr>
        <p:style>
          <a:lnRef idx="1">
            <a:schemeClr val="dk1"/>
          </a:lnRef>
          <a:fillRef idx="0">
            <a:schemeClr val="dk1"/>
          </a:fillRef>
          <a:effectRef idx="0">
            <a:schemeClr val="dk1"/>
          </a:effectRef>
          <a:fontRef idx="minor">
            <a:schemeClr val="tx1"/>
          </a:fontRef>
        </p:style>
      </p:cxnSp>
      <p:cxnSp>
        <p:nvCxnSpPr>
          <p:cNvPr id="79" name="Lige forbindelse 78"/>
          <p:cNvCxnSpPr>
            <a:stCxn id="25" idx="2"/>
            <a:endCxn id="12" idx="0"/>
          </p:cNvCxnSpPr>
          <p:nvPr/>
        </p:nvCxnSpPr>
        <p:spPr>
          <a:xfrm flipH="1">
            <a:off x="9043550" y="3268222"/>
            <a:ext cx="1049136" cy="231260"/>
          </a:xfrm>
          <a:prstGeom prst="line">
            <a:avLst/>
          </a:prstGeom>
        </p:spPr>
        <p:style>
          <a:lnRef idx="1">
            <a:schemeClr val="dk1"/>
          </a:lnRef>
          <a:fillRef idx="0">
            <a:schemeClr val="dk1"/>
          </a:fillRef>
          <a:effectRef idx="0">
            <a:schemeClr val="dk1"/>
          </a:effectRef>
          <a:fontRef idx="minor">
            <a:schemeClr val="tx1"/>
          </a:fontRef>
        </p:style>
      </p:cxnSp>
      <p:sp>
        <p:nvSpPr>
          <p:cNvPr id="40" name="Tekstfelt 39"/>
          <p:cNvSpPr txBox="1"/>
          <p:nvPr/>
        </p:nvSpPr>
        <p:spPr>
          <a:xfrm>
            <a:off x="8221972" y="3965271"/>
            <a:ext cx="1671641" cy="954620"/>
          </a:xfrm>
          <a:prstGeom prst="rect">
            <a:avLst/>
          </a:prstGeom>
          <a:solidFill>
            <a:schemeClr val="bg1"/>
          </a:solidFill>
          <a:ln>
            <a:solidFill>
              <a:schemeClr val="accent6"/>
            </a:solidFill>
          </a:ln>
        </p:spPr>
        <p:txBody>
          <a:bodyPr wrap="square" rtlCol="0">
            <a:spAutoFit/>
          </a:bodyPr>
          <a:lstStyle/>
          <a:p>
            <a:r>
              <a:rPr lang="da-DK" sz="1401" dirty="0"/>
              <a:t>Patienten oplever  hensigtsmæssig støtte fra sine omgivelser</a:t>
            </a:r>
          </a:p>
        </p:txBody>
      </p:sp>
      <p:sp>
        <p:nvSpPr>
          <p:cNvPr id="49" name="Tekstfelt 48"/>
          <p:cNvSpPr txBox="1"/>
          <p:nvPr/>
        </p:nvSpPr>
        <p:spPr>
          <a:xfrm>
            <a:off x="292374" y="593598"/>
            <a:ext cx="3507618" cy="1447319"/>
          </a:xfrm>
          <a:prstGeom prst="rect">
            <a:avLst/>
          </a:prstGeom>
          <a:noFill/>
          <a:ln w="28575">
            <a:solidFill>
              <a:srgbClr val="A20606"/>
            </a:solidFill>
          </a:ln>
        </p:spPr>
        <p:txBody>
          <a:bodyPr wrap="square" rtlCol="0">
            <a:spAutoFit/>
          </a:bodyPr>
          <a:lstStyle/>
          <a:p>
            <a:pPr algn="ctr"/>
            <a:r>
              <a:rPr lang="da-DK" sz="1801" b="1" u="sng" dirty="0"/>
              <a:t>Tanker </a:t>
            </a:r>
            <a:endParaRPr lang="da-DK" sz="1600" dirty="0"/>
          </a:p>
          <a:p>
            <a:r>
              <a:rPr lang="da-DK" sz="1401" u="sng" dirty="0"/>
              <a:t>Kernespørgsmål:</a:t>
            </a:r>
          </a:p>
          <a:p>
            <a:pPr marL="285757" indent="-285757">
              <a:buFont typeface="Wingdings" panose="05000000000000000000" pitchFamily="2" charset="2"/>
              <a:buChar char="v"/>
            </a:pPr>
            <a:r>
              <a:rPr lang="da-DK" sz="1401" dirty="0"/>
              <a:t>Hvad tror du årsagen er til din tilstand?</a:t>
            </a:r>
          </a:p>
          <a:p>
            <a:pPr marL="285757" indent="-285757">
              <a:buFont typeface="Wingdings" panose="05000000000000000000" pitchFamily="2" charset="2"/>
              <a:buChar char="v"/>
            </a:pPr>
            <a:r>
              <a:rPr lang="da-DK" sz="1401" dirty="0"/>
              <a:t>Når dine smerter forværres, hvad tænker du så, der sker i din ryg?</a:t>
            </a:r>
          </a:p>
          <a:p>
            <a:endParaRPr lang="da-DK" sz="1401" dirty="0"/>
          </a:p>
        </p:txBody>
      </p:sp>
      <p:sp>
        <p:nvSpPr>
          <p:cNvPr id="50" name="Tekstfelt 49"/>
          <p:cNvSpPr txBox="1"/>
          <p:nvPr/>
        </p:nvSpPr>
        <p:spPr>
          <a:xfrm>
            <a:off x="4113197" y="587370"/>
            <a:ext cx="3769894" cy="1447319"/>
          </a:xfrm>
          <a:prstGeom prst="rect">
            <a:avLst/>
          </a:prstGeom>
          <a:noFill/>
          <a:ln w="28575">
            <a:solidFill>
              <a:srgbClr val="95B3BF"/>
            </a:solidFill>
          </a:ln>
        </p:spPr>
        <p:txBody>
          <a:bodyPr wrap="square" rtlCol="0">
            <a:spAutoFit/>
          </a:bodyPr>
          <a:lstStyle/>
          <a:p>
            <a:pPr algn="ctr"/>
            <a:r>
              <a:rPr lang="da-DK" sz="1801" b="1" u="sng" dirty="0"/>
              <a:t>Adfærd </a:t>
            </a:r>
          </a:p>
          <a:p>
            <a:r>
              <a:rPr lang="da-DK" sz="1401" u="sng" dirty="0"/>
              <a:t>Kernespørgsmål:</a:t>
            </a:r>
          </a:p>
          <a:p>
            <a:pPr marL="285757" indent="-285757">
              <a:buFont typeface="Wingdings" panose="05000000000000000000" pitchFamily="2" charset="2"/>
              <a:buChar char="v"/>
            </a:pPr>
            <a:r>
              <a:rPr lang="da-DK" sz="1401" dirty="0"/>
              <a:t>Hvordan er dit aktivitetsniveau – gør du mere eller mindre end du plejer?</a:t>
            </a:r>
          </a:p>
          <a:p>
            <a:pPr marL="285757" indent="-285757">
              <a:buFont typeface="Wingdings" panose="05000000000000000000" pitchFamily="2" charset="2"/>
              <a:buChar char="v"/>
            </a:pPr>
            <a:r>
              <a:rPr lang="da-DK" sz="1401" dirty="0"/>
              <a:t>Hvordan påvirkes din arbejdsevne af dine smerter?</a:t>
            </a:r>
          </a:p>
        </p:txBody>
      </p:sp>
      <p:cxnSp>
        <p:nvCxnSpPr>
          <p:cNvPr id="20" name="Lige forbindelse 19"/>
          <p:cNvCxnSpPr>
            <a:stCxn id="49" idx="2"/>
            <a:endCxn id="4" idx="0"/>
          </p:cNvCxnSpPr>
          <p:nvPr/>
        </p:nvCxnSpPr>
        <p:spPr>
          <a:xfrm>
            <a:off x="2046183" y="2040917"/>
            <a:ext cx="720" cy="272685"/>
          </a:xfrm>
          <a:prstGeom prst="line">
            <a:avLst/>
          </a:prstGeom>
        </p:spPr>
        <p:style>
          <a:lnRef idx="1">
            <a:schemeClr val="dk1"/>
          </a:lnRef>
          <a:fillRef idx="0">
            <a:schemeClr val="dk1"/>
          </a:fillRef>
          <a:effectRef idx="0">
            <a:schemeClr val="dk1"/>
          </a:effectRef>
          <a:fontRef idx="minor">
            <a:schemeClr val="tx1"/>
          </a:fontRef>
        </p:style>
      </p:cxnSp>
      <p:sp>
        <p:nvSpPr>
          <p:cNvPr id="51" name="Tekstfelt 50"/>
          <p:cNvSpPr txBox="1"/>
          <p:nvPr/>
        </p:nvSpPr>
        <p:spPr>
          <a:xfrm>
            <a:off x="8207586" y="603206"/>
            <a:ext cx="3834063" cy="1447319"/>
          </a:xfrm>
          <a:prstGeom prst="rect">
            <a:avLst/>
          </a:prstGeom>
          <a:noFill/>
          <a:ln w="28575">
            <a:solidFill>
              <a:srgbClr val="43708B"/>
            </a:solidFill>
          </a:ln>
        </p:spPr>
        <p:txBody>
          <a:bodyPr wrap="square" rtlCol="0">
            <a:spAutoFit/>
          </a:bodyPr>
          <a:lstStyle/>
          <a:p>
            <a:pPr algn="ctr"/>
            <a:r>
              <a:rPr lang="da-DK" sz="1801" b="1" u="sng" dirty="0"/>
              <a:t>Kontekst</a:t>
            </a:r>
            <a:endParaRPr lang="da-DK" sz="1801" dirty="0"/>
          </a:p>
          <a:p>
            <a:r>
              <a:rPr lang="da-DK" sz="1401" u="sng" dirty="0"/>
              <a:t>Kernespørgsmål</a:t>
            </a:r>
          </a:p>
          <a:p>
            <a:pPr marL="285757" indent="-285757">
              <a:buFont typeface="Wingdings" panose="05000000000000000000" pitchFamily="2" charset="2"/>
              <a:buChar char="v"/>
            </a:pPr>
            <a:r>
              <a:rPr lang="da-DK" sz="1401" dirty="0"/>
              <a:t>Hvordan reagerer din familie, venner og dit arbejde på din situation/tilstand?</a:t>
            </a:r>
          </a:p>
          <a:p>
            <a:pPr marL="285757" indent="-285757">
              <a:buFont typeface="Wingdings" panose="05000000000000000000" pitchFamily="2" charset="2"/>
              <a:buChar char="v"/>
            </a:pPr>
            <a:r>
              <a:rPr lang="da-DK" sz="1401" dirty="0">
                <a:latin typeface="Calibri" panose="020F0502020204030204" pitchFamily="34" charset="0"/>
                <a:ea typeface="Verdana" panose="020B0604030504040204" pitchFamily="34" charset="0"/>
                <a:cs typeface="Calibri" panose="020F0502020204030204" pitchFamily="34" charset="0"/>
              </a:rPr>
              <a:t>Oplever du andre former for belastning/stress i dit liv?</a:t>
            </a:r>
            <a:endParaRPr lang="da-DK" sz="1401" dirty="0">
              <a:latin typeface="Calibri" panose="020F0502020204030204" pitchFamily="34" charset="0"/>
              <a:cs typeface="Calibri" panose="020F0502020204030204" pitchFamily="34" charset="0"/>
            </a:endParaRPr>
          </a:p>
        </p:txBody>
      </p:sp>
      <p:sp>
        <p:nvSpPr>
          <p:cNvPr id="25" name="Tekstfelt 24"/>
          <p:cNvSpPr txBox="1"/>
          <p:nvPr/>
        </p:nvSpPr>
        <p:spPr>
          <a:xfrm>
            <a:off x="8221972" y="2313602"/>
            <a:ext cx="3741428" cy="954620"/>
          </a:xfrm>
          <a:prstGeom prst="rect">
            <a:avLst/>
          </a:prstGeom>
          <a:noFill/>
          <a:ln>
            <a:solidFill>
              <a:schemeClr val="tx1"/>
            </a:solidFill>
          </a:ln>
        </p:spPr>
        <p:txBody>
          <a:bodyPr wrap="square" rtlCol="0">
            <a:spAutoFit/>
          </a:bodyPr>
          <a:lstStyle/>
          <a:p>
            <a:r>
              <a:rPr lang="da-DK" sz="1401" dirty="0"/>
              <a:t>Oplever patienten manglende støtte fra omgivelserne eller er patienten påvirket af stress faktorer fra omgivelserne?</a:t>
            </a:r>
          </a:p>
          <a:p>
            <a:endParaRPr lang="da-DK" sz="1401" dirty="0"/>
          </a:p>
        </p:txBody>
      </p:sp>
      <p:cxnSp>
        <p:nvCxnSpPr>
          <p:cNvPr id="6" name="Lige forbindelse 5"/>
          <p:cNvCxnSpPr>
            <a:stCxn id="25" idx="2"/>
            <a:endCxn id="13" idx="0"/>
          </p:cNvCxnSpPr>
          <p:nvPr/>
        </p:nvCxnSpPr>
        <p:spPr>
          <a:xfrm>
            <a:off x="10092686" y="3268222"/>
            <a:ext cx="923977" cy="246499"/>
          </a:xfrm>
          <a:prstGeom prst="line">
            <a:avLst/>
          </a:prstGeom>
        </p:spPr>
        <p:style>
          <a:lnRef idx="1">
            <a:schemeClr val="dk1"/>
          </a:lnRef>
          <a:fillRef idx="0">
            <a:schemeClr val="dk1"/>
          </a:fillRef>
          <a:effectRef idx="0">
            <a:schemeClr val="dk1"/>
          </a:effectRef>
          <a:fontRef idx="minor">
            <a:schemeClr val="tx1"/>
          </a:fontRef>
        </p:style>
      </p:cxnSp>
      <p:cxnSp>
        <p:nvCxnSpPr>
          <p:cNvPr id="47" name="Lige forbindelse 46"/>
          <p:cNvCxnSpPr/>
          <p:nvPr/>
        </p:nvCxnSpPr>
        <p:spPr>
          <a:xfrm>
            <a:off x="3001979" y="4882204"/>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52" name="Lige forbindelse 51"/>
          <p:cNvCxnSpPr/>
          <p:nvPr/>
        </p:nvCxnSpPr>
        <p:spPr>
          <a:xfrm>
            <a:off x="5979319" y="2047564"/>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53" name="Lige forbindelse 52"/>
          <p:cNvCxnSpPr/>
          <p:nvPr/>
        </p:nvCxnSpPr>
        <p:spPr>
          <a:xfrm>
            <a:off x="10116287" y="2069731"/>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55" name="Lige forbindelse 54"/>
          <p:cNvCxnSpPr/>
          <p:nvPr/>
        </p:nvCxnSpPr>
        <p:spPr>
          <a:xfrm>
            <a:off x="11032332" y="4721491"/>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56" name="Lige forbindelse 55"/>
          <p:cNvCxnSpPr/>
          <p:nvPr/>
        </p:nvCxnSpPr>
        <p:spPr>
          <a:xfrm>
            <a:off x="11015706" y="5961473"/>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57" name="Lige forbindelse 56"/>
          <p:cNvCxnSpPr/>
          <p:nvPr/>
        </p:nvCxnSpPr>
        <p:spPr>
          <a:xfrm>
            <a:off x="11015706" y="3883291"/>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58" name="Lige forbindelse 57"/>
          <p:cNvCxnSpPr/>
          <p:nvPr/>
        </p:nvCxnSpPr>
        <p:spPr>
          <a:xfrm>
            <a:off x="9035892" y="3861124"/>
            <a:ext cx="0" cy="101398"/>
          </a:xfrm>
          <a:prstGeom prst="line">
            <a:avLst/>
          </a:prstGeom>
        </p:spPr>
        <p:style>
          <a:lnRef idx="1">
            <a:schemeClr val="dk1"/>
          </a:lnRef>
          <a:fillRef idx="0">
            <a:schemeClr val="dk1"/>
          </a:fillRef>
          <a:effectRef idx="0">
            <a:schemeClr val="dk1"/>
          </a:effectRef>
          <a:fontRef idx="minor">
            <a:schemeClr val="tx1"/>
          </a:fontRef>
        </p:style>
      </p:cxnSp>
      <p:cxnSp>
        <p:nvCxnSpPr>
          <p:cNvPr id="63" name="Lige forbindelse 62"/>
          <p:cNvCxnSpPr/>
          <p:nvPr/>
        </p:nvCxnSpPr>
        <p:spPr>
          <a:xfrm>
            <a:off x="1042945" y="3789081"/>
            <a:ext cx="3813" cy="213676"/>
          </a:xfrm>
          <a:prstGeom prst="line">
            <a:avLst/>
          </a:prstGeom>
        </p:spPr>
        <p:style>
          <a:lnRef idx="1">
            <a:schemeClr val="dk1"/>
          </a:lnRef>
          <a:fillRef idx="0">
            <a:schemeClr val="dk1"/>
          </a:fillRef>
          <a:effectRef idx="0">
            <a:schemeClr val="dk1"/>
          </a:effectRef>
          <a:fontRef idx="minor">
            <a:schemeClr val="tx1"/>
          </a:fontRef>
        </p:style>
      </p:cxnSp>
      <p:sp>
        <p:nvSpPr>
          <p:cNvPr id="8" name="Tekstfelt 7"/>
          <p:cNvSpPr txBox="1"/>
          <p:nvPr/>
        </p:nvSpPr>
        <p:spPr>
          <a:xfrm>
            <a:off x="609597" y="3464241"/>
            <a:ext cx="871538" cy="369460"/>
          </a:xfrm>
          <a:prstGeom prst="rect">
            <a:avLst/>
          </a:prstGeom>
          <a:solidFill>
            <a:schemeClr val="accent6"/>
          </a:solidFill>
          <a:ln>
            <a:solidFill>
              <a:schemeClr val="tx1"/>
            </a:solidFill>
          </a:ln>
        </p:spPr>
        <p:txBody>
          <a:bodyPr wrap="square" rtlCol="0">
            <a:spAutoFit/>
          </a:bodyPr>
          <a:lstStyle/>
          <a:p>
            <a:pPr algn="ctr"/>
            <a:r>
              <a:rPr lang="da-DK" sz="1801" dirty="0"/>
              <a:t>Nej</a:t>
            </a:r>
          </a:p>
        </p:txBody>
      </p:sp>
      <p:sp>
        <p:nvSpPr>
          <p:cNvPr id="15" name="Tekstfelt 14"/>
          <p:cNvSpPr txBox="1"/>
          <p:nvPr/>
        </p:nvSpPr>
        <p:spPr>
          <a:xfrm>
            <a:off x="219062" y="3972893"/>
            <a:ext cx="1671641" cy="1170192"/>
          </a:xfrm>
          <a:prstGeom prst="rect">
            <a:avLst/>
          </a:prstGeom>
          <a:solidFill>
            <a:schemeClr val="bg1"/>
          </a:solidFill>
          <a:ln>
            <a:solidFill>
              <a:schemeClr val="accent6"/>
            </a:solidFill>
          </a:ln>
        </p:spPr>
        <p:txBody>
          <a:bodyPr wrap="square" rtlCol="0">
            <a:spAutoFit/>
          </a:bodyPr>
          <a:lstStyle/>
          <a:p>
            <a:r>
              <a:rPr lang="da-DK" sz="1401" dirty="0"/>
              <a:t>Patienten har hensigtsmæssige tanker om tilstanden og fremtiden.</a:t>
            </a:r>
          </a:p>
        </p:txBody>
      </p:sp>
      <p:sp>
        <p:nvSpPr>
          <p:cNvPr id="16" name="Tekstfelt 15"/>
          <p:cNvSpPr txBox="1"/>
          <p:nvPr/>
        </p:nvSpPr>
        <p:spPr>
          <a:xfrm>
            <a:off x="2069783" y="5083578"/>
            <a:ext cx="1814511" cy="523477"/>
          </a:xfrm>
          <a:prstGeom prst="rect">
            <a:avLst/>
          </a:prstGeom>
          <a:solidFill>
            <a:schemeClr val="bg1"/>
          </a:solidFill>
          <a:ln>
            <a:solidFill>
              <a:srgbClr val="A20606"/>
            </a:solidFill>
          </a:ln>
        </p:spPr>
        <p:txBody>
          <a:bodyPr wrap="square" rtlCol="0">
            <a:spAutoFit/>
          </a:bodyPr>
          <a:lstStyle/>
          <a:p>
            <a:r>
              <a:rPr lang="da-DK" sz="1401" dirty="0"/>
              <a:t>2) Spejl patientens tanker</a:t>
            </a:r>
          </a:p>
        </p:txBody>
      </p:sp>
      <p:sp>
        <p:nvSpPr>
          <p:cNvPr id="14" name="Tekstfelt 13"/>
          <p:cNvSpPr txBox="1"/>
          <p:nvPr/>
        </p:nvSpPr>
        <p:spPr>
          <a:xfrm>
            <a:off x="2054543" y="3959526"/>
            <a:ext cx="1837378" cy="954620"/>
          </a:xfrm>
          <a:prstGeom prst="rect">
            <a:avLst/>
          </a:prstGeom>
          <a:solidFill>
            <a:schemeClr val="bg1"/>
          </a:solidFill>
          <a:ln>
            <a:solidFill>
              <a:srgbClr val="A20606"/>
            </a:solidFill>
          </a:ln>
        </p:spPr>
        <p:txBody>
          <a:bodyPr wrap="square" rtlCol="0">
            <a:spAutoFit/>
          </a:bodyPr>
          <a:lstStyle/>
          <a:p>
            <a:r>
              <a:rPr lang="da-DK" sz="1401" dirty="0"/>
              <a:t>1) Stil uddybende spørgsmål: </a:t>
            </a:r>
          </a:p>
          <a:p>
            <a:r>
              <a:rPr lang="da-DK" sz="1401" dirty="0"/>
              <a:t>hvad går bekymringerne ud på? </a:t>
            </a:r>
          </a:p>
        </p:txBody>
      </p:sp>
      <p:cxnSp>
        <p:nvCxnSpPr>
          <p:cNvPr id="64" name="Lige forbindelse 63"/>
          <p:cNvCxnSpPr/>
          <p:nvPr/>
        </p:nvCxnSpPr>
        <p:spPr>
          <a:xfrm>
            <a:off x="5166058" y="3822336"/>
            <a:ext cx="3813" cy="213676"/>
          </a:xfrm>
          <a:prstGeom prst="line">
            <a:avLst/>
          </a:prstGeom>
        </p:spPr>
        <p:style>
          <a:lnRef idx="1">
            <a:schemeClr val="dk1"/>
          </a:lnRef>
          <a:fillRef idx="0">
            <a:schemeClr val="dk1"/>
          </a:fillRef>
          <a:effectRef idx="0">
            <a:schemeClr val="dk1"/>
          </a:effectRef>
          <a:fontRef idx="minor">
            <a:schemeClr val="tx1"/>
          </a:fontRef>
        </p:style>
      </p:cxnSp>
      <p:sp>
        <p:nvSpPr>
          <p:cNvPr id="10" name="Tekstfelt 9"/>
          <p:cNvSpPr txBox="1"/>
          <p:nvPr/>
        </p:nvSpPr>
        <p:spPr>
          <a:xfrm>
            <a:off x="4727277" y="3504242"/>
            <a:ext cx="871538" cy="369460"/>
          </a:xfrm>
          <a:prstGeom prst="rect">
            <a:avLst/>
          </a:prstGeom>
          <a:solidFill>
            <a:schemeClr val="accent6"/>
          </a:solidFill>
          <a:ln>
            <a:solidFill>
              <a:schemeClr val="tx1"/>
            </a:solidFill>
          </a:ln>
        </p:spPr>
        <p:txBody>
          <a:bodyPr wrap="square" rtlCol="0">
            <a:spAutoFit/>
          </a:bodyPr>
          <a:lstStyle/>
          <a:p>
            <a:pPr algn="ctr"/>
            <a:r>
              <a:rPr lang="da-DK" sz="1801" dirty="0"/>
              <a:t>Nej</a:t>
            </a:r>
          </a:p>
        </p:txBody>
      </p:sp>
      <p:sp>
        <p:nvSpPr>
          <p:cNvPr id="36" name="Tekstfelt 35"/>
          <p:cNvSpPr txBox="1"/>
          <p:nvPr/>
        </p:nvSpPr>
        <p:spPr>
          <a:xfrm>
            <a:off x="4168132" y="3980511"/>
            <a:ext cx="1671641" cy="954620"/>
          </a:xfrm>
          <a:prstGeom prst="rect">
            <a:avLst/>
          </a:prstGeom>
          <a:solidFill>
            <a:schemeClr val="bg1"/>
          </a:solidFill>
          <a:ln>
            <a:solidFill>
              <a:schemeClr val="accent6"/>
            </a:solidFill>
          </a:ln>
        </p:spPr>
        <p:txBody>
          <a:bodyPr wrap="square" rtlCol="0">
            <a:spAutoFit/>
          </a:bodyPr>
          <a:lstStyle/>
          <a:p>
            <a:r>
              <a:rPr lang="da-DK" sz="1401" dirty="0"/>
              <a:t>Patienten har opretholdt en hensigtsmæssig adfærd</a:t>
            </a:r>
          </a:p>
        </p:txBody>
      </p:sp>
      <p:cxnSp>
        <p:nvCxnSpPr>
          <p:cNvPr id="65" name="Lige forbindelse 64"/>
          <p:cNvCxnSpPr/>
          <p:nvPr/>
        </p:nvCxnSpPr>
        <p:spPr>
          <a:xfrm>
            <a:off x="6931126" y="3816795"/>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66" name="Lige forbindelse 65"/>
          <p:cNvCxnSpPr/>
          <p:nvPr/>
        </p:nvCxnSpPr>
        <p:spPr>
          <a:xfrm>
            <a:off x="6933897" y="4434707"/>
            <a:ext cx="3813" cy="213676"/>
          </a:xfrm>
          <a:prstGeom prst="line">
            <a:avLst/>
          </a:prstGeom>
        </p:spPr>
        <p:style>
          <a:lnRef idx="1">
            <a:schemeClr val="dk1"/>
          </a:lnRef>
          <a:fillRef idx="0">
            <a:schemeClr val="dk1"/>
          </a:fillRef>
          <a:effectRef idx="0">
            <a:schemeClr val="dk1"/>
          </a:effectRef>
          <a:fontRef idx="minor">
            <a:schemeClr val="tx1"/>
          </a:fontRef>
        </p:style>
      </p:cxnSp>
      <p:cxnSp>
        <p:nvCxnSpPr>
          <p:cNvPr id="67" name="Lige forbindelse 66"/>
          <p:cNvCxnSpPr/>
          <p:nvPr/>
        </p:nvCxnSpPr>
        <p:spPr>
          <a:xfrm>
            <a:off x="6936667" y="5468256"/>
            <a:ext cx="3813" cy="213676"/>
          </a:xfrm>
          <a:prstGeom prst="line">
            <a:avLst/>
          </a:prstGeom>
        </p:spPr>
        <p:style>
          <a:lnRef idx="1">
            <a:schemeClr val="dk1"/>
          </a:lnRef>
          <a:fillRef idx="0">
            <a:schemeClr val="dk1"/>
          </a:fillRef>
          <a:effectRef idx="0">
            <a:schemeClr val="dk1"/>
          </a:effectRef>
          <a:fontRef idx="minor">
            <a:schemeClr val="tx1"/>
          </a:fontRef>
        </p:style>
      </p:cxnSp>
      <p:sp>
        <p:nvSpPr>
          <p:cNvPr id="72" name="Tekstfelt 71"/>
          <p:cNvSpPr txBox="1"/>
          <p:nvPr/>
        </p:nvSpPr>
        <p:spPr>
          <a:xfrm>
            <a:off x="6001703" y="3969671"/>
            <a:ext cx="1923097" cy="523477"/>
          </a:xfrm>
          <a:prstGeom prst="rect">
            <a:avLst/>
          </a:prstGeom>
          <a:solidFill>
            <a:schemeClr val="bg1"/>
          </a:solidFill>
          <a:ln>
            <a:solidFill>
              <a:srgbClr val="95B3BF"/>
            </a:solidFill>
          </a:ln>
        </p:spPr>
        <p:txBody>
          <a:bodyPr wrap="square" rtlCol="0">
            <a:spAutoFit/>
          </a:bodyPr>
          <a:lstStyle/>
          <a:p>
            <a:r>
              <a:rPr lang="da-DK" sz="1401" dirty="0"/>
              <a:t>1) Inddrag patienten i ny strategi </a:t>
            </a:r>
          </a:p>
        </p:txBody>
      </p:sp>
      <p:sp>
        <p:nvSpPr>
          <p:cNvPr id="39" name="Tekstfelt 38"/>
          <p:cNvSpPr txBox="1"/>
          <p:nvPr/>
        </p:nvSpPr>
        <p:spPr>
          <a:xfrm>
            <a:off x="6001703" y="4594289"/>
            <a:ext cx="1923097" cy="954620"/>
          </a:xfrm>
          <a:prstGeom prst="rect">
            <a:avLst/>
          </a:prstGeom>
          <a:solidFill>
            <a:schemeClr val="bg1"/>
          </a:solidFill>
          <a:ln>
            <a:solidFill>
              <a:srgbClr val="95B3BF"/>
            </a:solidFill>
          </a:ln>
        </p:spPr>
        <p:txBody>
          <a:bodyPr wrap="square" rtlCol="0">
            <a:spAutoFit/>
          </a:bodyPr>
          <a:lstStyle/>
          <a:p>
            <a:r>
              <a:rPr lang="da-DK" sz="1401" dirty="0"/>
              <a:t>2) Afprøv bevægelser som patienten er bekymret for</a:t>
            </a:r>
            <a:r>
              <a:rPr lang="da-DK" sz="1401" dirty="0">
                <a:solidFill>
                  <a:schemeClr val="accent1"/>
                </a:solidFill>
              </a:rPr>
              <a:t> </a:t>
            </a:r>
          </a:p>
          <a:p>
            <a:r>
              <a:rPr lang="da-DK" sz="1401" dirty="0"/>
              <a:t>(i konsultationen)</a:t>
            </a:r>
            <a:r>
              <a:rPr lang="da-DK" sz="1401" dirty="0">
                <a:solidFill>
                  <a:srgbClr val="FF0000"/>
                </a:solidFill>
              </a:rPr>
              <a:t> </a:t>
            </a:r>
            <a:endParaRPr lang="da-DK" sz="1401" dirty="0"/>
          </a:p>
        </p:txBody>
      </p:sp>
      <p:sp>
        <p:nvSpPr>
          <p:cNvPr id="44" name="Tekstfelt 43"/>
          <p:cNvSpPr txBox="1"/>
          <p:nvPr/>
        </p:nvSpPr>
        <p:spPr>
          <a:xfrm>
            <a:off x="6001703" y="5630609"/>
            <a:ext cx="1923097" cy="1170192"/>
          </a:xfrm>
          <a:prstGeom prst="rect">
            <a:avLst/>
          </a:prstGeom>
          <a:solidFill>
            <a:schemeClr val="bg1"/>
          </a:solidFill>
          <a:ln>
            <a:solidFill>
              <a:srgbClr val="95B3BF"/>
            </a:solidFill>
          </a:ln>
        </p:spPr>
        <p:txBody>
          <a:bodyPr wrap="square" rtlCol="0">
            <a:spAutoFit/>
          </a:bodyPr>
          <a:lstStyle/>
          <a:p>
            <a:r>
              <a:rPr lang="da-DK" sz="1401" dirty="0"/>
              <a:t>3) Lav en konkret strategi for hvordan adfærden genvindes (mellem konsultationerne)</a:t>
            </a:r>
          </a:p>
        </p:txBody>
      </p:sp>
      <p:sp>
        <p:nvSpPr>
          <p:cNvPr id="11" name="Tekstfelt 10"/>
          <p:cNvSpPr txBox="1"/>
          <p:nvPr/>
        </p:nvSpPr>
        <p:spPr>
          <a:xfrm>
            <a:off x="6487511" y="3488049"/>
            <a:ext cx="904864" cy="369460"/>
          </a:xfrm>
          <a:prstGeom prst="rect">
            <a:avLst/>
          </a:prstGeom>
          <a:solidFill>
            <a:srgbClr val="95B3BF"/>
          </a:solidFill>
          <a:ln>
            <a:solidFill>
              <a:schemeClr val="tx1"/>
            </a:solidFill>
          </a:ln>
        </p:spPr>
        <p:txBody>
          <a:bodyPr wrap="square" rtlCol="0">
            <a:spAutoFit/>
          </a:bodyPr>
          <a:lstStyle/>
          <a:p>
            <a:pPr algn="ctr"/>
            <a:r>
              <a:rPr lang="da-DK" sz="1801" dirty="0">
                <a:solidFill>
                  <a:schemeClr val="bg1"/>
                </a:solidFill>
              </a:rPr>
              <a:t>Ja</a:t>
            </a:r>
          </a:p>
        </p:txBody>
      </p:sp>
      <p:cxnSp>
        <p:nvCxnSpPr>
          <p:cNvPr id="68" name="Lige forbindelse 67"/>
          <p:cNvCxnSpPr/>
          <p:nvPr/>
        </p:nvCxnSpPr>
        <p:spPr>
          <a:xfrm>
            <a:off x="11018476" y="5141291"/>
            <a:ext cx="0" cy="101398"/>
          </a:xfrm>
          <a:prstGeom prst="line">
            <a:avLst/>
          </a:prstGeom>
        </p:spPr>
        <p:style>
          <a:lnRef idx="1">
            <a:schemeClr val="dk1"/>
          </a:lnRef>
          <a:fillRef idx="0">
            <a:schemeClr val="dk1"/>
          </a:fillRef>
          <a:effectRef idx="0">
            <a:schemeClr val="dk1"/>
          </a:effectRef>
          <a:fontRef idx="minor">
            <a:schemeClr val="tx1"/>
          </a:fontRef>
        </p:style>
      </p:cxnSp>
      <p:sp>
        <p:nvSpPr>
          <p:cNvPr id="42" name="Tekstfelt 41"/>
          <p:cNvSpPr txBox="1"/>
          <p:nvPr/>
        </p:nvSpPr>
        <p:spPr>
          <a:xfrm>
            <a:off x="10055526" y="3972892"/>
            <a:ext cx="1907874" cy="1170192"/>
          </a:xfrm>
          <a:prstGeom prst="rect">
            <a:avLst/>
          </a:prstGeom>
          <a:solidFill>
            <a:schemeClr val="bg1"/>
          </a:solidFill>
          <a:ln>
            <a:solidFill>
              <a:srgbClr val="43708B"/>
            </a:solidFill>
          </a:ln>
        </p:spPr>
        <p:txBody>
          <a:bodyPr wrap="square" rtlCol="0">
            <a:spAutoFit/>
          </a:bodyPr>
          <a:lstStyle/>
          <a:p>
            <a:r>
              <a:rPr lang="da-DK" sz="1401" dirty="0"/>
              <a:t>1) Stil uddybende spørgsmål, hvad går stress faktorerne/</a:t>
            </a:r>
          </a:p>
          <a:p>
            <a:r>
              <a:rPr lang="da-DK" sz="1401" dirty="0"/>
              <a:t>reaktionerne fra omgivelserne ud på?</a:t>
            </a:r>
          </a:p>
        </p:txBody>
      </p:sp>
      <p:sp>
        <p:nvSpPr>
          <p:cNvPr id="43" name="Tekstfelt 42"/>
          <p:cNvSpPr txBox="1"/>
          <p:nvPr/>
        </p:nvSpPr>
        <p:spPr>
          <a:xfrm>
            <a:off x="10062453" y="5233662"/>
            <a:ext cx="1907874" cy="739048"/>
          </a:xfrm>
          <a:prstGeom prst="rect">
            <a:avLst/>
          </a:prstGeom>
          <a:solidFill>
            <a:schemeClr val="bg1"/>
          </a:solidFill>
          <a:ln>
            <a:solidFill>
              <a:srgbClr val="43708B"/>
            </a:solidFill>
          </a:ln>
        </p:spPr>
        <p:txBody>
          <a:bodyPr wrap="square" rtlCol="0">
            <a:spAutoFit/>
          </a:bodyPr>
          <a:lstStyle/>
          <a:p>
            <a:r>
              <a:rPr lang="da-DK" sz="1401" dirty="0"/>
              <a:t>2) Inddrag patienten i ny strategi med omgivelserne</a:t>
            </a:r>
          </a:p>
        </p:txBody>
      </p:sp>
      <p:sp>
        <p:nvSpPr>
          <p:cNvPr id="45" name="Tekstfelt 44"/>
          <p:cNvSpPr txBox="1"/>
          <p:nvPr/>
        </p:nvSpPr>
        <p:spPr>
          <a:xfrm>
            <a:off x="10070766" y="6067700"/>
            <a:ext cx="1907874" cy="739048"/>
          </a:xfrm>
          <a:prstGeom prst="rect">
            <a:avLst/>
          </a:prstGeom>
          <a:solidFill>
            <a:schemeClr val="bg1"/>
          </a:solidFill>
          <a:ln>
            <a:solidFill>
              <a:srgbClr val="43708B"/>
            </a:solidFill>
          </a:ln>
        </p:spPr>
        <p:txBody>
          <a:bodyPr wrap="square" rtlCol="0">
            <a:spAutoFit/>
          </a:bodyPr>
          <a:lstStyle/>
          <a:p>
            <a:r>
              <a:rPr lang="da-DK" sz="1401" dirty="0"/>
              <a:t>3) Lav en konkret strategi og afdæk mulighed for støtte.</a:t>
            </a:r>
          </a:p>
        </p:txBody>
      </p:sp>
      <p:sp>
        <p:nvSpPr>
          <p:cNvPr id="2" name="Ellipse 1"/>
          <p:cNvSpPr/>
          <p:nvPr/>
        </p:nvSpPr>
        <p:spPr>
          <a:xfrm>
            <a:off x="3887747" y="142869"/>
            <a:ext cx="4308209" cy="6657292"/>
          </a:xfrm>
          <a:prstGeom prst="ellipse">
            <a:avLst/>
          </a:prstGeom>
          <a:noFill/>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sz="1801"/>
          </a:p>
        </p:txBody>
      </p:sp>
      <p:pic>
        <p:nvPicPr>
          <p:cNvPr id="24" name="Lyd 23">
            <a:hlinkClick r:id="" action="ppaction://media"/>
            <a:extLst>
              <a:ext uri="{FF2B5EF4-FFF2-40B4-BE49-F238E27FC236}">
                <a16:creationId xmlns:a16="http://schemas.microsoft.com/office/drawing/2014/main" id="{F2360EFA-150B-72FA-2193-ECF72624546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724599285"/>
      </p:ext>
    </p:extLst>
  </p:cSld>
  <p:clrMapOvr>
    <a:masterClrMapping/>
  </p:clrMapOvr>
  <mc:AlternateContent xmlns:mc="http://schemas.openxmlformats.org/markup-compatibility/2006" xmlns:p14="http://schemas.microsoft.com/office/powerpoint/2010/main">
    <mc:Choice Requires="p14">
      <p:transition spd="slow" p14:dur="2000" advTm="41482"/>
    </mc:Choice>
    <mc:Fallback xmlns="">
      <p:transition spd="slow" advTm="41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4"/>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315329" y="672544"/>
            <a:ext cx="3605463" cy="6001899"/>
          </a:xfrm>
          <a:prstGeom prst="rect">
            <a:avLst/>
          </a:prstGeom>
          <a:noFill/>
          <a:ln w="28575">
            <a:solidFill>
              <a:srgbClr val="95B3BF"/>
            </a:solidFill>
          </a:ln>
        </p:spPr>
        <p:txBody>
          <a:bodyPr wrap="square" rtlCol="0">
            <a:spAutoFit/>
          </a:bodyPr>
          <a:lstStyle/>
          <a:p>
            <a:pPr algn="ctr"/>
            <a:r>
              <a:rPr lang="da-DK" sz="1801" b="1" u="sng" dirty="0"/>
              <a:t>Adfærd </a:t>
            </a:r>
          </a:p>
          <a:p>
            <a:r>
              <a:rPr lang="da-DK" sz="1600" dirty="0"/>
              <a:t>(Adfærd i form af nedsat/øget aktivitets- og deltagelsesniveau)</a:t>
            </a:r>
            <a:endParaRPr lang="da-DK" sz="1600" i="1" dirty="0"/>
          </a:p>
          <a:p>
            <a:endParaRPr lang="da-DK" sz="1600" dirty="0"/>
          </a:p>
          <a:p>
            <a:r>
              <a:rPr lang="da-DK" sz="1600" u="sng" dirty="0"/>
              <a:t>Kernespørgsmål:</a:t>
            </a:r>
          </a:p>
          <a:p>
            <a:pPr marL="285757" indent="-285757">
              <a:buFont typeface="Wingdings" panose="05000000000000000000" pitchFamily="2" charset="2"/>
              <a:buChar char="v"/>
            </a:pPr>
            <a:r>
              <a:rPr lang="da-DK" sz="1600" dirty="0"/>
              <a:t>Når man har smerte ændrer man nogen gange sit aktivitetsniveau og sit sociale liv – er dit som det plejer eller gør du mere eller mindre?</a:t>
            </a:r>
          </a:p>
          <a:p>
            <a:endParaRPr lang="da-DK" sz="1401" u="sng" dirty="0"/>
          </a:p>
          <a:p>
            <a:r>
              <a:rPr lang="da-DK" sz="1600" u="sng" dirty="0"/>
              <a:t>Supplerende spørgsmål:</a:t>
            </a:r>
          </a:p>
          <a:p>
            <a:pPr marL="285757" indent="-285757">
              <a:buFont typeface="Courier New" panose="02070309020205020404" pitchFamily="49" charset="0"/>
              <a:buChar char="o"/>
            </a:pPr>
            <a:r>
              <a:rPr lang="da-DK" sz="1600" dirty="0"/>
              <a:t>Hvilke aktiviteter har værdi for dig i dit liv - hvilke er smertefulde eller undgår du helt?</a:t>
            </a:r>
          </a:p>
          <a:p>
            <a:pPr marL="285757" indent="-285757">
              <a:buFont typeface="Courier New" panose="02070309020205020404" pitchFamily="49" charset="0"/>
              <a:buChar char="o"/>
            </a:pPr>
            <a:r>
              <a:rPr lang="da-DK" sz="1600" dirty="0"/>
              <a:t>Er du sammen med dine venner/familie/sociale netværk i samme omfang som du plejer?</a:t>
            </a:r>
          </a:p>
          <a:p>
            <a:pPr marL="285757" indent="-285757">
              <a:buFont typeface="Courier New" panose="02070309020205020404" pitchFamily="49" charset="0"/>
              <a:buChar char="o"/>
            </a:pPr>
            <a:r>
              <a:rPr lang="da-DK" sz="1600" dirty="0"/>
              <a:t>Hvordan påvirkes din arbejdsevne af dine smerter?</a:t>
            </a:r>
          </a:p>
          <a:p>
            <a:pPr marL="285757" indent="-285757">
              <a:buFont typeface="Courier New" panose="02070309020205020404" pitchFamily="49" charset="0"/>
              <a:buChar char="o"/>
            </a:pPr>
            <a:r>
              <a:rPr lang="da-DK" sz="1600" dirty="0"/>
              <a:t>Har du tidligere været sygemeldt fra arbejde grundet rygsmerter?</a:t>
            </a:r>
          </a:p>
          <a:p>
            <a:pPr marL="285757" indent="-285757">
              <a:buFont typeface="Courier New" panose="02070309020205020404" pitchFamily="49" charset="0"/>
              <a:buChar char="o"/>
            </a:pPr>
            <a:r>
              <a:rPr lang="da-DK" sz="1600" dirty="0"/>
              <a:t>Hvad gør du for at klare rygsmerterne? </a:t>
            </a:r>
          </a:p>
          <a:p>
            <a:pPr marL="285757" indent="-285757">
              <a:buFont typeface="Courier New" panose="02070309020205020404" pitchFamily="49" charset="0"/>
              <a:buChar char="o"/>
            </a:pPr>
            <a:r>
              <a:rPr lang="da-DK" sz="1600" dirty="0"/>
              <a:t>Hvordan sover du om natten?</a:t>
            </a:r>
          </a:p>
        </p:txBody>
      </p:sp>
      <p:sp>
        <p:nvSpPr>
          <p:cNvPr id="5" name="Tekstfelt 4"/>
          <p:cNvSpPr txBox="1"/>
          <p:nvPr/>
        </p:nvSpPr>
        <p:spPr>
          <a:xfrm>
            <a:off x="429630" y="665137"/>
            <a:ext cx="3609473" cy="6001899"/>
          </a:xfrm>
          <a:prstGeom prst="rect">
            <a:avLst/>
          </a:prstGeom>
          <a:noFill/>
          <a:ln w="28575">
            <a:solidFill>
              <a:srgbClr val="A20606"/>
            </a:solidFill>
          </a:ln>
        </p:spPr>
        <p:txBody>
          <a:bodyPr wrap="square" rtlCol="0">
            <a:spAutoFit/>
          </a:bodyPr>
          <a:lstStyle/>
          <a:p>
            <a:pPr algn="ctr"/>
            <a:r>
              <a:rPr lang="da-DK" sz="1801" b="1" u="sng" dirty="0"/>
              <a:t>Tanker </a:t>
            </a:r>
          </a:p>
          <a:p>
            <a:r>
              <a:rPr lang="da-DK" sz="1600" dirty="0">
                <a:solidFill>
                  <a:srgbClr val="000000"/>
                </a:solidFill>
                <a:ea typeface="Times New Roman" panose="02020603050405020304" pitchFamily="18" charset="0"/>
                <a:cs typeface="Times New Roman" panose="02020603050405020304" pitchFamily="18" charset="0"/>
              </a:rPr>
              <a:t>(Bekymringer i form af katastrofetanker; angst/frygt; dårligt humør)</a:t>
            </a:r>
            <a:endParaRPr lang="da-DK" sz="3200" dirty="0">
              <a:ea typeface="Times New Roman" panose="02020603050405020304" pitchFamily="18" charset="0"/>
            </a:endParaRPr>
          </a:p>
          <a:p>
            <a:r>
              <a:rPr lang="da-DK" sz="1600" dirty="0">
                <a:solidFill>
                  <a:srgbClr val="000000"/>
                </a:solidFill>
                <a:ea typeface="Times New Roman" panose="02020603050405020304" pitchFamily="18" charset="0"/>
                <a:cs typeface="Times New Roman" panose="02020603050405020304" pitchFamily="18" charset="0"/>
              </a:rPr>
              <a:t> </a:t>
            </a:r>
            <a:endParaRPr lang="da-DK" sz="3200" dirty="0">
              <a:ea typeface="Times New Roman" panose="02020603050405020304" pitchFamily="18" charset="0"/>
            </a:endParaRPr>
          </a:p>
          <a:p>
            <a:r>
              <a:rPr lang="da-DK" sz="1600" u="sng" dirty="0">
                <a:solidFill>
                  <a:srgbClr val="000000"/>
                </a:solidFill>
                <a:ea typeface="Times New Roman" panose="02020603050405020304" pitchFamily="18" charset="0"/>
                <a:cs typeface="Times New Roman" panose="02020603050405020304" pitchFamily="18" charset="0"/>
              </a:rPr>
              <a:t>Kernespørgsmål:</a:t>
            </a:r>
            <a:endParaRPr lang="da-DK" sz="3200" dirty="0">
              <a:ea typeface="Times New Roman" panose="02020603050405020304" pitchFamily="18" charset="0"/>
            </a:endParaRPr>
          </a:p>
          <a:p>
            <a:pPr marL="285757" indent="-285757">
              <a:buFont typeface="Wingdings" panose="05000000000000000000" pitchFamily="2" charset="2"/>
              <a:buChar char="v"/>
            </a:pPr>
            <a:r>
              <a:rPr lang="da-DK" sz="1600" dirty="0">
                <a:ea typeface="Verdana" panose="020B0604030504040204" pitchFamily="34" charset="0"/>
                <a:cs typeface="Times New Roman" panose="02020603050405020304" pitchFamily="18" charset="0"/>
              </a:rPr>
              <a:t>Når man har smerte, har man ofte selv en ide om, hvad smerten skyldes. Selvom du ikke er læge/ fysioterapeut / kiropraktor, har du så selv en ide om, hvad der</a:t>
            </a:r>
            <a:r>
              <a:rPr lang="da-DK" sz="1600" dirty="0">
                <a:solidFill>
                  <a:srgbClr val="000000"/>
                </a:solidFill>
                <a:ea typeface="Verdana" panose="020B0604030504040204" pitchFamily="34" charset="0"/>
                <a:cs typeface="Times New Roman" panose="02020603050405020304" pitchFamily="18" charset="0"/>
              </a:rPr>
              <a:t> er årsagen til dine rygsmerter/tilstand?</a:t>
            </a:r>
            <a:endParaRPr lang="da-DK" sz="1600" dirty="0"/>
          </a:p>
          <a:p>
            <a:endParaRPr lang="da-DK" sz="1401" dirty="0"/>
          </a:p>
          <a:p>
            <a:r>
              <a:rPr lang="da-DK" sz="1600" u="sng" dirty="0"/>
              <a:t>Supplerende spørgsmål:</a:t>
            </a:r>
          </a:p>
          <a:p>
            <a:pPr marL="285757" indent="-285757">
              <a:buFont typeface="Courier New" panose="02070309020205020404" pitchFamily="49" charset="0"/>
              <a:buChar char="o"/>
            </a:pPr>
            <a:r>
              <a:rPr lang="da-DK" sz="1600" dirty="0"/>
              <a:t>Når dine smerter forværres, hvad tænker du så, der sker i din ryg? Bekymrer det dig?</a:t>
            </a:r>
          </a:p>
          <a:p>
            <a:pPr marL="285757" indent="-285757">
              <a:buFont typeface="Courier New" panose="02070309020205020404" pitchFamily="49" charset="0"/>
              <a:buChar char="o"/>
            </a:pPr>
            <a:r>
              <a:rPr lang="da-DK" sz="1600" dirty="0"/>
              <a:t>Hvad ved du om dine rygsmerter? </a:t>
            </a:r>
          </a:p>
          <a:p>
            <a:pPr marL="285757" indent="-285757">
              <a:buFont typeface="Courier New" panose="02070309020205020404" pitchFamily="49" charset="0"/>
              <a:buChar char="o"/>
            </a:pPr>
            <a:r>
              <a:rPr lang="da-DK" sz="1600" dirty="0"/>
              <a:t>Hvad er dine tanker om fremtiden i forhold til dine rygsmerter?</a:t>
            </a:r>
          </a:p>
          <a:p>
            <a:pPr marL="285757" indent="-285757">
              <a:buFont typeface="Courier New" panose="02070309020205020404" pitchFamily="49" charset="0"/>
              <a:buChar char="o"/>
            </a:pPr>
            <a:r>
              <a:rPr lang="da-DK" sz="1600" dirty="0"/>
              <a:t>Hvad forventer du vil hjælpe dig?</a:t>
            </a:r>
          </a:p>
          <a:p>
            <a:pPr marL="285757" indent="-285757">
              <a:buFont typeface="Courier New" panose="02070309020205020404" pitchFamily="49" charset="0"/>
              <a:buChar char="o"/>
            </a:pPr>
            <a:r>
              <a:rPr lang="da-DK" sz="1600" dirty="0"/>
              <a:t>Jeg kan høre, at rygsmerterne påvirker dit liv på mange måder - hvor meget påvirker det dit humør?</a:t>
            </a:r>
          </a:p>
          <a:p>
            <a:endParaRPr lang="da-DK" sz="1600" dirty="0"/>
          </a:p>
        </p:txBody>
      </p:sp>
      <p:sp>
        <p:nvSpPr>
          <p:cNvPr id="7" name="Tekstfelt 6"/>
          <p:cNvSpPr txBox="1"/>
          <p:nvPr/>
        </p:nvSpPr>
        <p:spPr>
          <a:xfrm>
            <a:off x="8197513" y="666593"/>
            <a:ext cx="3735408" cy="6032549"/>
          </a:xfrm>
          <a:prstGeom prst="rect">
            <a:avLst/>
          </a:prstGeom>
          <a:noFill/>
          <a:ln w="28575">
            <a:solidFill>
              <a:srgbClr val="43708B"/>
            </a:solidFill>
          </a:ln>
        </p:spPr>
        <p:txBody>
          <a:bodyPr wrap="square" rtlCol="0">
            <a:spAutoFit/>
          </a:bodyPr>
          <a:lstStyle/>
          <a:p>
            <a:pPr algn="ctr"/>
            <a:r>
              <a:rPr lang="da-DK" sz="1801" b="1" u="sng" dirty="0"/>
              <a:t>Kontekst</a:t>
            </a:r>
            <a:endParaRPr lang="da-DK" sz="1600" dirty="0"/>
          </a:p>
          <a:p>
            <a:r>
              <a:rPr lang="da-DK" sz="1600" dirty="0"/>
              <a:t>(Kontekst i form af manglende støtte fra omgivelserne eller ydre omstændigheder)</a:t>
            </a:r>
          </a:p>
          <a:p>
            <a:endParaRPr lang="da-DK" sz="1600" dirty="0"/>
          </a:p>
          <a:p>
            <a:r>
              <a:rPr lang="da-DK" sz="1600" u="sng" dirty="0"/>
              <a:t>Kernespørgsmål</a:t>
            </a:r>
          </a:p>
          <a:p>
            <a:pPr marL="285757" indent="-285757">
              <a:buFont typeface="Wingdings" panose="05000000000000000000" pitchFamily="2" charset="2"/>
              <a:buChar char="v"/>
            </a:pPr>
            <a:r>
              <a:rPr lang="da-DK" sz="1600" dirty="0"/>
              <a:t>Hvordan reagerer din familie, venner og dit arbejde på din situation/tilstand?</a:t>
            </a:r>
          </a:p>
          <a:p>
            <a:pPr marL="285757" indent="-285757">
              <a:buFont typeface="Wingdings" panose="05000000000000000000" pitchFamily="2" charset="2"/>
              <a:buChar char="v"/>
            </a:pPr>
            <a:endParaRPr lang="da-DK" sz="1600" dirty="0"/>
          </a:p>
          <a:p>
            <a:r>
              <a:rPr lang="da-DK" sz="1600" u="sng" dirty="0"/>
              <a:t>Supplerende spørgsmål:</a:t>
            </a:r>
          </a:p>
          <a:p>
            <a:pPr marL="285757" indent="-285757">
              <a:buFont typeface="Courier New" panose="02070309020205020404" pitchFamily="49" charset="0"/>
              <a:buChar char="o"/>
            </a:pPr>
            <a:r>
              <a:rPr lang="da-DK" sz="1600" dirty="0"/>
              <a:t>Hvordan reagerer dine omgivelser på dine rygsmerter?</a:t>
            </a:r>
          </a:p>
          <a:p>
            <a:pPr marL="285757" indent="-285757">
              <a:buFont typeface="Courier New" panose="02070309020205020404" pitchFamily="49" charset="0"/>
              <a:buChar char="o"/>
            </a:pPr>
            <a:r>
              <a:rPr lang="da-DK" sz="1600" dirty="0"/>
              <a:t>Hvordan reagerer din arbejdsgiver og kollegaer på dine rygsmerter? </a:t>
            </a:r>
          </a:p>
          <a:p>
            <a:pPr marL="285757" indent="-285757">
              <a:buFont typeface="Courier New" panose="02070309020205020404" pitchFamily="49" charset="0"/>
              <a:buChar char="o"/>
            </a:pPr>
            <a:r>
              <a:rPr lang="da-DK" sz="1600" dirty="0"/>
              <a:t>Ved sygemeldte: Tror du, at du vil vende tilbage til arbejdet? Hvornår? Hvad skal der til?</a:t>
            </a:r>
          </a:p>
          <a:p>
            <a:pPr marL="285757" indent="-285757">
              <a:buFont typeface="Courier New" panose="02070309020205020404" pitchFamily="49" charset="0"/>
              <a:buChar char="o"/>
            </a:pPr>
            <a:r>
              <a:rPr lang="da-DK" sz="1600" dirty="0"/>
              <a:t>Sætter dine smerter dig i økonomiske vanskeligheder?</a:t>
            </a:r>
          </a:p>
          <a:p>
            <a:pPr marL="285757" indent="-285757">
              <a:buFont typeface="Courier New" panose="02070309020205020404" pitchFamily="49" charset="0"/>
              <a:buChar char="o"/>
            </a:pPr>
            <a:r>
              <a:rPr lang="da-DK" sz="1600" dirty="0"/>
              <a:t>Kører der nogen forsikringssager i forbindelse med din tilstand?</a:t>
            </a:r>
          </a:p>
          <a:p>
            <a:pPr marL="285757" indent="-285757">
              <a:buFont typeface="Courier New" panose="02070309020205020404" pitchFamily="49" charset="0"/>
              <a:buChar char="o"/>
            </a:pPr>
            <a:r>
              <a:rPr lang="da-DK" sz="1600" dirty="0"/>
              <a:t>Er du i et forløb på Jobcenteret? Hvad er din oplevelse af forløbet?</a:t>
            </a:r>
          </a:p>
          <a:p>
            <a:pPr marL="285757" indent="-285757">
              <a:buFont typeface="Courier New" panose="02070309020205020404" pitchFamily="49" charset="0"/>
              <a:buChar char="o"/>
            </a:pPr>
            <a:r>
              <a:rPr lang="da-DK" sz="1600" dirty="0"/>
              <a:t>Oplever du andre former for belastning/stress i dit liv?</a:t>
            </a:r>
          </a:p>
        </p:txBody>
      </p:sp>
      <p:sp>
        <p:nvSpPr>
          <p:cNvPr id="2" name="Tekstfelt 1"/>
          <p:cNvSpPr txBox="1"/>
          <p:nvPr/>
        </p:nvSpPr>
        <p:spPr>
          <a:xfrm>
            <a:off x="401054" y="91441"/>
            <a:ext cx="11531867" cy="523220"/>
          </a:xfrm>
          <a:prstGeom prst="rect">
            <a:avLst/>
          </a:prstGeom>
          <a:noFill/>
        </p:spPr>
        <p:txBody>
          <a:bodyPr wrap="square" rtlCol="0">
            <a:spAutoFit/>
          </a:bodyPr>
          <a:lstStyle/>
          <a:p>
            <a:pPr algn="ctr"/>
            <a:r>
              <a:rPr lang="da-DK" sz="2800" b="1" dirty="0"/>
              <a:t>Afdækning af psykologiske og sociale problemstillinger</a:t>
            </a:r>
          </a:p>
        </p:txBody>
      </p:sp>
      <p:sp>
        <p:nvSpPr>
          <p:cNvPr id="3" name="Rektangel 2"/>
          <p:cNvSpPr/>
          <p:nvPr/>
        </p:nvSpPr>
        <p:spPr>
          <a:xfrm>
            <a:off x="4301549" y="665138"/>
            <a:ext cx="3609473" cy="6009049"/>
          </a:xfrm>
          <a:prstGeom prst="rect">
            <a:avLst/>
          </a:prstGeom>
          <a:noFill/>
          <a:ln w="76200">
            <a:solidFill>
              <a:srgbClr val="95B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1"/>
          </a:p>
        </p:txBody>
      </p:sp>
      <p:pic>
        <p:nvPicPr>
          <p:cNvPr id="10" name="Lyd 9">
            <a:hlinkClick r:id="" action="ppaction://media"/>
            <a:extLst>
              <a:ext uri="{FF2B5EF4-FFF2-40B4-BE49-F238E27FC236}">
                <a16:creationId xmlns:a16="http://schemas.microsoft.com/office/drawing/2014/main" id="{A4887752-67B8-9BC5-87E5-D73B6B9C4E5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405584862"/>
      </p:ext>
    </p:extLst>
  </p:cSld>
  <p:clrMapOvr>
    <a:masterClrMapping/>
  </p:clrMapOvr>
  <mc:AlternateContent xmlns:mc="http://schemas.openxmlformats.org/markup-compatibility/2006" xmlns:p14="http://schemas.microsoft.com/office/powerpoint/2010/main">
    <mc:Choice Requires="p14">
      <p:transition spd="slow" p14:dur="2000" advTm="76892"/>
    </mc:Choice>
    <mc:Fallback xmlns="">
      <p:transition spd="slow" advTm="76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04800" y="1978025"/>
            <a:ext cx="11658601" cy="4804612"/>
          </a:xfrm>
        </p:spPr>
        <p:txBody>
          <a:bodyPr>
            <a:noAutofit/>
          </a:bodyPr>
          <a:lstStyle/>
          <a:p>
            <a:pPr marL="0" indent="0">
              <a:buNone/>
            </a:pPr>
            <a:r>
              <a:rPr lang="da-DK" sz="2000" dirty="0"/>
              <a:t>Når du inddrage patienten i en ny mere hensigtsmæssig adfærdsstrategi vil de i højere grad være motiveret for at ændre deres adfærd.</a:t>
            </a:r>
          </a:p>
          <a:p>
            <a:pPr marL="0" indent="0">
              <a:buNone/>
            </a:pPr>
            <a:endParaRPr lang="da-DK" sz="2000" u="sng" dirty="0"/>
          </a:p>
          <a:p>
            <a:pPr marL="0" indent="0">
              <a:buNone/>
            </a:pPr>
            <a:r>
              <a:rPr lang="da-DK" sz="2000" u="sng" dirty="0"/>
              <a:t>Inddrag patienten i ny strategi ved at:</a:t>
            </a:r>
            <a:endParaRPr lang="da-DK" sz="2000" dirty="0"/>
          </a:p>
          <a:p>
            <a:pPr marL="0" indent="0">
              <a:buNone/>
            </a:pPr>
            <a:r>
              <a:rPr lang="da-DK" sz="2000" dirty="0"/>
              <a:t>Spørge hvilke aktiviteter patienten ønsker at genvinde/nedsætte og hvad tænker patienten kunne være en alternativ adfærdsstrategi, nu hvor I har haft en tryghedsskabende dialog.</a:t>
            </a:r>
          </a:p>
          <a:p>
            <a:pPr>
              <a:lnSpc>
                <a:spcPct val="100000"/>
              </a:lnSpc>
              <a:buFont typeface="Wingdings" panose="05000000000000000000" pitchFamily="2" charset="2"/>
              <a:buChar char="v"/>
            </a:pPr>
            <a:r>
              <a:rPr lang="da-DK" sz="2000" dirty="0"/>
              <a:t> Hvad er dine egne tanker om at genoptage... (fritidsaktiviteten, arbejdet, deltagelsen)? </a:t>
            </a:r>
          </a:p>
          <a:p>
            <a:pPr>
              <a:lnSpc>
                <a:spcPct val="100000"/>
              </a:lnSpc>
              <a:buFont typeface="Wingdings" panose="05000000000000000000" pitchFamily="2" charset="2"/>
              <a:buChar char="v"/>
            </a:pPr>
            <a:r>
              <a:rPr lang="da-DK" sz="2000" dirty="0"/>
              <a:t> Har du gjort dig nogle tanker om, hvordan du kommer tilbage til..., som du holder af? </a:t>
            </a:r>
          </a:p>
          <a:p>
            <a:pPr>
              <a:lnSpc>
                <a:spcPct val="100000"/>
              </a:lnSpc>
              <a:buFont typeface="Wingdings" panose="05000000000000000000" pitchFamily="2" charset="2"/>
              <a:buChar char="v"/>
            </a:pPr>
            <a:r>
              <a:rPr lang="da-DK" sz="2000" dirty="0"/>
              <a:t> Hvordan tænker du at nå dit mål om at genoptage...?</a:t>
            </a:r>
          </a:p>
          <a:p>
            <a:pPr>
              <a:lnSpc>
                <a:spcPct val="100000"/>
              </a:lnSpc>
              <a:buFont typeface="Wingdings" panose="05000000000000000000" pitchFamily="2" charset="2"/>
              <a:buChar char="v"/>
            </a:pPr>
            <a:r>
              <a:rPr lang="da-DK" sz="2000" dirty="0"/>
              <a:t> Hvad er realistisk for dig i forhold til at lave øvelser/træningsprogram derhjemme?</a:t>
            </a:r>
          </a:p>
          <a:p>
            <a:pPr>
              <a:lnSpc>
                <a:spcPct val="100000"/>
              </a:lnSpc>
              <a:buFont typeface="Wingdings" panose="05000000000000000000" pitchFamily="2" charset="2"/>
              <a:buChar char="v"/>
            </a:pPr>
            <a:r>
              <a:rPr lang="da-DK" sz="2000" dirty="0"/>
              <a:t> Hvad tænker du om at sætte dit aktivitetsniveau ned? Hvad vil være realistisk for dig? </a:t>
            </a:r>
          </a:p>
          <a:p>
            <a:pPr>
              <a:lnSpc>
                <a:spcPct val="100000"/>
              </a:lnSpc>
              <a:buFont typeface="Wingdings" panose="05000000000000000000" pitchFamily="2" charset="2"/>
              <a:buChar char="v"/>
            </a:pPr>
            <a:r>
              <a:rPr lang="da-DK" sz="2000" dirty="0"/>
              <a:t> Hvordan tænker du, at du kan optimerer din søvn?</a:t>
            </a:r>
          </a:p>
        </p:txBody>
      </p:sp>
      <p:sp>
        <p:nvSpPr>
          <p:cNvPr id="4" name="Tekstfelt 3"/>
          <p:cNvSpPr txBox="1"/>
          <p:nvPr/>
        </p:nvSpPr>
        <p:spPr>
          <a:xfrm>
            <a:off x="304802" y="228600"/>
            <a:ext cx="2819401" cy="1477969"/>
          </a:xfrm>
          <a:prstGeom prst="rect">
            <a:avLst/>
          </a:prstGeom>
          <a:noFill/>
          <a:ln>
            <a:solidFill>
              <a:schemeClr val="tx1"/>
            </a:solidFill>
          </a:ln>
        </p:spPr>
        <p:txBody>
          <a:bodyPr wrap="square" rtlCol="0">
            <a:spAutoFit/>
          </a:bodyPr>
          <a:lstStyle/>
          <a:p>
            <a:pPr algn="ctr"/>
            <a:r>
              <a:rPr lang="da-DK" sz="1801" b="1" dirty="0"/>
              <a:t>ADFÆRD</a:t>
            </a:r>
          </a:p>
          <a:p>
            <a:pPr algn="ctr"/>
            <a:r>
              <a:rPr lang="da-DK" sz="1801" dirty="0"/>
              <a:t>Har bekymringerne medført en uhensigtsmæssig adfærd </a:t>
            </a:r>
          </a:p>
          <a:p>
            <a:pPr algn="ctr"/>
            <a:r>
              <a:rPr lang="da-DK" sz="1801" dirty="0"/>
              <a:t>(nedsat aktivitet og deltagelse)</a:t>
            </a:r>
          </a:p>
        </p:txBody>
      </p:sp>
      <p:sp>
        <p:nvSpPr>
          <p:cNvPr id="6" name="Tekstfelt 5"/>
          <p:cNvSpPr txBox="1"/>
          <p:nvPr/>
        </p:nvSpPr>
        <p:spPr>
          <a:xfrm>
            <a:off x="5102550" y="448211"/>
            <a:ext cx="1814511" cy="1077218"/>
          </a:xfrm>
          <a:prstGeom prst="rect">
            <a:avLst/>
          </a:prstGeom>
          <a:noFill/>
          <a:ln w="38100">
            <a:solidFill>
              <a:srgbClr val="95B3BF"/>
            </a:solidFill>
          </a:ln>
        </p:spPr>
        <p:txBody>
          <a:bodyPr wrap="square" rtlCol="0">
            <a:spAutoFit/>
          </a:bodyPr>
          <a:lstStyle/>
          <a:p>
            <a:r>
              <a:rPr lang="da-DK" sz="1600" dirty="0"/>
              <a:t>1) Inddrag patienten i ny strategi </a:t>
            </a:r>
          </a:p>
          <a:p>
            <a:endParaRPr lang="da-DK" sz="1600" dirty="0"/>
          </a:p>
        </p:txBody>
      </p:sp>
      <p:sp>
        <p:nvSpPr>
          <p:cNvPr id="8" name="Tekstfelt 7"/>
          <p:cNvSpPr txBox="1"/>
          <p:nvPr/>
        </p:nvSpPr>
        <p:spPr>
          <a:xfrm>
            <a:off x="3383281" y="360860"/>
            <a:ext cx="1554480" cy="1231491"/>
          </a:xfrm>
          <a:prstGeom prst="rect">
            <a:avLst/>
          </a:prstGeom>
          <a:solidFill>
            <a:srgbClr val="95B3BF"/>
          </a:solidFill>
          <a:ln>
            <a:solidFill>
              <a:schemeClr val="tx1"/>
            </a:solidFill>
          </a:ln>
        </p:spPr>
        <p:txBody>
          <a:bodyPr wrap="square" rtlCol="0">
            <a:spAutoFit/>
          </a:bodyPr>
          <a:lstStyle/>
          <a:p>
            <a:pPr algn="ctr"/>
            <a:r>
              <a:rPr lang="da-DK" sz="2000" b="1" dirty="0">
                <a:solidFill>
                  <a:schemeClr val="bg1"/>
                </a:solidFill>
              </a:rPr>
              <a:t>JA</a:t>
            </a:r>
            <a:endParaRPr lang="da-DK" sz="1801" b="1" dirty="0">
              <a:solidFill>
                <a:schemeClr val="bg1"/>
              </a:solidFill>
            </a:endParaRPr>
          </a:p>
          <a:p>
            <a:pPr algn="ctr"/>
            <a:r>
              <a:rPr lang="da-DK" sz="1801" dirty="0">
                <a:solidFill>
                  <a:schemeClr val="bg1"/>
                </a:solidFill>
              </a:rPr>
              <a:t>Hvad gør jeg som kliniker =&gt;</a:t>
            </a:r>
          </a:p>
        </p:txBody>
      </p:sp>
      <p:sp>
        <p:nvSpPr>
          <p:cNvPr id="9" name="Tekstfelt 8"/>
          <p:cNvSpPr txBox="1"/>
          <p:nvPr/>
        </p:nvSpPr>
        <p:spPr>
          <a:xfrm>
            <a:off x="9662160" y="437804"/>
            <a:ext cx="2301241" cy="1077218"/>
          </a:xfrm>
          <a:prstGeom prst="rect">
            <a:avLst/>
          </a:prstGeom>
          <a:noFill/>
          <a:ln>
            <a:solidFill>
              <a:srgbClr val="95B3BF"/>
            </a:solidFill>
          </a:ln>
        </p:spPr>
        <p:txBody>
          <a:bodyPr wrap="square" rtlCol="0">
            <a:spAutoFit/>
          </a:bodyPr>
          <a:lstStyle/>
          <a:p>
            <a:r>
              <a:rPr lang="da-DK" sz="1600" dirty="0"/>
              <a:t>3) Lav en konkret strategi for hvordan adfærden genvindes (mellem konsultationerne)</a:t>
            </a:r>
          </a:p>
        </p:txBody>
      </p:sp>
      <p:sp>
        <p:nvSpPr>
          <p:cNvPr id="11" name="Tekstfelt 10"/>
          <p:cNvSpPr txBox="1"/>
          <p:nvPr/>
        </p:nvSpPr>
        <p:spPr>
          <a:xfrm>
            <a:off x="7081850" y="428655"/>
            <a:ext cx="2443151" cy="1077218"/>
          </a:xfrm>
          <a:prstGeom prst="rect">
            <a:avLst/>
          </a:prstGeom>
          <a:noFill/>
          <a:ln w="9525">
            <a:solidFill>
              <a:srgbClr val="95B3BF"/>
            </a:solidFill>
          </a:ln>
        </p:spPr>
        <p:txBody>
          <a:bodyPr wrap="square" rtlCol="0">
            <a:spAutoFit/>
          </a:bodyPr>
          <a:lstStyle/>
          <a:p>
            <a:r>
              <a:rPr lang="da-DK" sz="1600" dirty="0"/>
              <a:t>2) Afprøv positioner/ bevægelser som patienten er bekymret for</a:t>
            </a:r>
            <a:r>
              <a:rPr lang="da-DK" sz="1600" dirty="0">
                <a:solidFill>
                  <a:schemeClr val="accent1"/>
                </a:solidFill>
              </a:rPr>
              <a:t> </a:t>
            </a:r>
          </a:p>
          <a:p>
            <a:r>
              <a:rPr lang="da-DK" sz="1600" dirty="0"/>
              <a:t>(i konsultationen)</a:t>
            </a:r>
            <a:r>
              <a:rPr lang="da-DK" sz="1600" dirty="0">
                <a:solidFill>
                  <a:srgbClr val="FF0000"/>
                </a:solidFill>
              </a:rPr>
              <a:t> </a:t>
            </a:r>
          </a:p>
        </p:txBody>
      </p:sp>
      <p:pic>
        <p:nvPicPr>
          <p:cNvPr id="16" name="Lyd 15">
            <a:hlinkClick r:id="" action="ppaction://media"/>
            <a:extLst>
              <a:ext uri="{FF2B5EF4-FFF2-40B4-BE49-F238E27FC236}">
                <a16:creationId xmlns:a16="http://schemas.microsoft.com/office/drawing/2014/main" id="{295C7AA3-2361-F7F2-40F7-45772ED8427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906681797"/>
      </p:ext>
    </p:extLst>
  </p:cSld>
  <p:clrMapOvr>
    <a:masterClrMapping/>
  </p:clrMapOvr>
  <mc:AlternateContent xmlns:mc="http://schemas.openxmlformats.org/markup-compatibility/2006" xmlns:p14="http://schemas.microsoft.com/office/powerpoint/2010/main">
    <mc:Choice Requires="p14">
      <p:transition spd="slow" p14:dur="2000" advTm="122392"/>
    </mc:Choice>
    <mc:Fallback xmlns="">
      <p:transition spd="slow" advTm="122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04800" y="1828800"/>
            <a:ext cx="11658601" cy="4850295"/>
          </a:xfrm>
        </p:spPr>
        <p:txBody>
          <a:bodyPr>
            <a:noAutofit/>
          </a:bodyPr>
          <a:lstStyle/>
          <a:p>
            <a:pPr marL="0" indent="0">
              <a:buNone/>
            </a:pPr>
            <a:r>
              <a:rPr lang="da-DK" sz="2000" dirty="0"/>
              <a:t>Ved at afprøve de positioner og bevægelser, som patienten er bekymret for og derfor stoppet med eksponeres patientens nervesystem og tanker for små stimuli, der gør at de vænnes til positionerne og bevægelserne. </a:t>
            </a:r>
          </a:p>
          <a:p>
            <a:pPr marL="0" indent="0">
              <a:spcBef>
                <a:spcPts val="0"/>
              </a:spcBef>
              <a:buNone/>
            </a:pPr>
            <a:endParaRPr lang="da-DK" sz="2000" i="1" dirty="0"/>
          </a:p>
          <a:p>
            <a:pPr marL="0" indent="0">
              <a:buNone/>
            </a:pPr>
            <a:r>
              <a:rPr lang="da-DK" sz="2000" u="sng" dirty="0"/>
              <a:t>Afprøv positioner og bevægelser ved at:</a:t>
            </a:r>
            <a:r>
              <a:rPr lang="da-DK" sz="2000" i="1" u="sng" dirty="0"/>
              <a:t> </a:t>
            </a:r>
          </a:p>
          <a:p>
            <a:pPr marL="72000" indent="0">
              <a:lnSpc>
                <a:spcPct val="100000"/>
              </a:lnSpc>
              <a:spcBef>
                <a:spcPts val="0"/>
              </a:spcBef>
              <a:spcAft>
                <a:spcPts val="600"/>
              </a:spcAft>
              <a:buFont typeface="Wingdings" panose="05000000000000000000" pitchFamily="2" charset="2"/>
              <a:buChar char="v"/>
            </a:pPr>
            <a:r>
              <a:rPr lang="da-DK" sz="2000" dirty="0"/>
              <a:t> Dele aktiviteten, som patienten er bekymret for og undgået op i mindre bevægelser eller positioner (eksponeringstrappe)</a:t>
            </a:r>
          </a:p>
          <a:p>
            <a:pPr marL="72000" lvl="0" indent="0">
              <a:lnSpc>
                <a:spcPct val="100000"/>
              </a:lnSpc>
              <a:spcBef>
                <a:spcPts val="0"/>
              </a:spcBef>
              <a:spcAft>
                <a:spcPts val="600"/>
              </a:spcAft>
              <a:buFont typeface="Wingdings" panose="05000000000000000000" pitchFamily="2" charset="2"/>
              <a:buChar char="v"/>
            </a:pPr>
            <a:r>
              <a:rPr lang="da-DK" sz="2000" dirty="0"/>
              <a:t> Spørg ind til patientens oplevelse og tanker mens patienten udfører positionerne/bevægelserne</a:t>
            </a:r>
          </a:p>
          <a:p>
            <a:pPr marL="72000" lvl="0" indent="0">
              <a:lnSpc>
                <a:spcPct val="100000"/>
              </a:lnSpc>
              <a:spcBef>
                <a:spcPts val="0"/>
              </a:spcBef>
              <a:spcAft>
                <a:spcPts val="600"/>
              </a:spcAft>
              <a:buFont typeface="Wingdings" panose="05000000000000000000" pitchFamily="2" charset="2"/>
              <a:buChar char="v"/>
            </a:pPr>
            <a:r>
              <a:rPr lang="da-DK" sz="2000" dirty="0"/>
              <a:t> Vejled patienten i at bruge vejrtrækningen og slippe spændingen i rygmuskulaturen</a:t>
            </a:r>
          </a:p>
          <a:p>
            <a:pPr marL="72000" lvl="0" indent="0">
              <a:lnSpc>
                <a:spcPct val="100000"/>
              </a:lnSpc>
              <a:spcBef>
                <a:spcPts val="0"/>
              </a:spcBef>
              <a:spcAft>
                <a:spcPts val="600"/>
              </a:spcAft>
              <a:buFont typeface="Wingdings" panose="05000000000000000000" pitchFamily="2" charset="2"/>
              <a:buChar char="v"/>
            </a:pPr>
            <a:r>
              <a:rPr lang="da-DK" sz="2000" dirty="0"/>
              <a:t> Til patienter der har øget aktivitetsniveau – springes denne del over – gå i stedet til punkt 3 i modellen.</a:t>
            </a:r>
            <a:endParaRPr lang="da-DK" sz="1800" i="1" dirty="0"/>
          </a:p>
          <a:p>
            <a:pPr marL="0" indent="0">
              <a:spcBef>
                <a:spcPts val="0"/>
              </a:spcBef>
              <a:buNone/>
            </a:pPr>
            <a:endParaRPr lang="da-DK" sz="2000" i="1" dirty="0"/>
          </a:p>
          <a:p>
            <a:pPr marL="0" indent="0">
              <a:spcBef>
                <a:spcPts val="0"/>
              </a:spcBef>
              <a:buNone/>
            </a:pPr>
            <a:r>
              <a:rPr lang="da-DK" sz="2000" i="1" dirty="0"/>
              <a:t>Eksempel: Patienten er bekymret for at bøje forover i ryggen (tage sko på mm.) Patienten guides i at afprøve at bøje forover i ryggen, først liggende på ryggen på briksen. Patienten gentager bevægelsen og oplever ingen forværring. Patienten og klinikeren aftaler at gå videre og afprøve forover bøjning i siddende stilling. Patienten gentager bevægelsen og oplever ingen forværring i situationen. Slutteligt aftaler patienten og klinikeren af afprøve bevægelsen i stående forover bøjning. </a:t>
            </a:r>
            <a:endParaRPr lang="da-DK" sz="2000" dirty="0"/>
          </a:p>
        </p:txBody>
      </p:sp>
      <p:sp>
        <p:nvSpPr>
          <p:cNvPr id="4" name="Tekstfelt 3"/>
          <p:cNvSpPr txBox="1"/>
          <p:nvPr/>
        </p:nvSpPr>
        <p:spPr>
          <a:xfrm>
            <a:off x="304802" y="228600"/>
            <a:ext cx="2819401" cy="1477969"/>
          </a:xfrm>
          <a:prstGeom prst="rect">
            <a:avLst/>
          </a:prstGeom>
          <a:noFill/>
          <a:ln>
            <a:solidFill>
              <a:schemeClr val="tx1"/>
            </a:solidFill>
          </a:ln>
        </p:spPr>
        <p:txBody>
          <a:bodyPr wrap="square" rtlCol="0">
            <a:spAutoFit/>
          </a:bodyPr>
          <a:lstStyle/>
          <a:p>
            <a:pPr algn="ctr"/>
            <a:r>
              <a:rPr lang="da-DK" sz="1801" b="1" dirty="0"/>
              <a:t>ADFÆRD</a:t>
            </a:r>
          </a:p>
          <a:p>
            <a:pPr algn="ctr"/>
            <a:r>
              <a:rPr lang="da-DK" sz="1801" dirty="0"/>
              <a:t>Har bekymringerne medført en uhensigtsmæssig adfærd </a:t>
            </a:r>
          </a:p>
          <a:p>
            <a:pPr algn="ctr"/>
            <a:r>
              <a:rPr lang="da-DK" sz="1801" dirty="0"/>
              <a:t>(nedsat aktivitet og deltagelse)</a:t>
            </a:r>
          </a:p>
        </p:txBody>
      </p:sp>
      <p:sp>
        <p:nvSpPr>
          <p:cNvPr id="6" name="Tekstfelt 5"/>
          <p:cNvSpPr txBox="1"/>
          <p:nvPr/>
        </p:nvSpPr>
        <p:spPr>
          <a:xfrm>
            <a:off x="5163510" y="448211"/>
            <a:ext cx="1814511" cy="1077218"/>
          </a:xfrm>
          <a:prstGeom prst="rect">
            <a:avLst/>
          </a:prstGeom>
          <a:noFill/>
          <a:ln>
            <a:solidFill>
              <a:srgbClr val="95B3BF"/>
            </a:solidFill>
          </a:ln>
        </p:spPr>
        <p:txBody>
          <a:bodyPr wrap="square" rtlCol="0">
            <a:spAutoFit/>
          </a:bodyPr>
          <a:lstStyle/>
          <a:p>
            <a:pPr marL="342908" indent="-342908">
              <a:buAutoNum type="arabicParenR"/>
            </a:pPr>
            <a:r>
              <a:rPr lang="da-DK" sz="1600" dirty="0"/>
              <a:t>Inddrag patienten i ny strategi </a:t>
            </a:r>
          </a:p>
          <a:p>
            <a:endParaRPr lang="da-DK" sz="1600" dirty="0"/>
          </a:p>
        </p:txBody>
      </p:sp>
      <p:sp>
        <p:nvSpPr>
          <p:cNvPr id="8" name="Tekstfelt 7"/>
          <p:cNvSpPr txBox="1"/>
          <p:nvPr/>
        </p:nvSpPr>
        <p:spPr>
          <a:xfrm>
            <a:off x="3383281" y="360860"/>
            <a:ext cx="1554480" cy="1231491"/>
          </a:xfrm>
          <a:prstGeom prst="rect">
            <a:avLst/>
          </a:prstGeom>
          <a:solidFill>
            <a:srgbClr val="95B3BF"/>
          </a:solidFill>
          <a:ln>
            <a:solidFill>
              <a:schemeClr val="tx1"/>
            </a:solidFill>
          </a:ln>
        </p:spPr>
        <p:txBody>
          <a:bodyPr wrap="square" rtlCol="0">
            <a:spAutoFit/>
          </a:bodyPr>
          <a:lstStyle/>
          <a:p>
            <a:pPr algn="ctr"/>
            <a:r>
              <a:rPr lang="da-DK" sz="2000" b="1" dirty="0">
                <a:solidFill>
                  <a:schemeClr val="bg1"/>
                </a:solidFill>
              </a:rPr>
              <a:t>JA</a:t>
            </a:r>
            <a:endParaRPr lang="da-DK" sz="1801" b="1" dirty="0">
              <a:solidFill>
                <a:schemeClr val="bg1"/>
              </a:solidFill>
            </a:endParaRPr>
          </a:p>
          <a:p>
            <a:pPr algn="ctr"/>
            <a:r>
              <a:rPr lang="da-DK" sz="1801" dirty="0">
                <a:solidFill>
                  <a:schemeClr val="bg1"/>
                </a:solidFill>
              </a:rPr>
              <a:t>Hvad gør jeg som kliniker =&gt;</a:t>
            </a:r>
          </a:p>
        </p:txBody>
      </p:sp>
      <p:sp>
        <p:nvSpPr>
          <p:cNvPr id="10" name="Tekstfelt 9"/>
          <p:cNvSpPr txBox="1"/>
          <p:nvPr/>
        </p:nvSpPr>
        <p:spPr>
          <a:xfrm>
            <a:off x="7086600" y="428655"/>
            <a:ext cx="2438401" cy="1077218"/>
          </a:xfrm>
          <a:prstGeom prst="rect">
            <a:avLst/>
          </a:prstGeom>
          <a:noFill/>
          <a:ln w="38100">
            <a:solidFill>
              <a:srgbClr val="95B3BF"/>
            </a:solidFill>
          </a:ln>
        </p:spPr>
        <p:txBody>
          <a:bodyPr wrap="square" rtlCol="0">
            <a:spAutoFit/>
          </a:bodyPr>
          <a:lstStyle/>
          <a:p>
            <a:r>
              <a:rPr lang="da-DK" sz="1600" dirty="0"/>
              <a:t>2) Afprøv positioner/ bevægelser som patienten er bekymret for</a:t>
            </a:r>
            <a:r>
              <a:rPr lang="da-DK" sz="1600" dirty="0">
                <a:solidFill>
                  <a:schemeClr val="accent1"/>
                </a:solidFill>
              </a:rPr>
              <a:t> </a:t>
            </a:r>
          </a:p>
          <a:p>
            <a:r>
              <a:rPr lang="da-DK" sz="1600" dirty="0"/>
              <a:t>(i konsultationen)</a:t>
            </a:r>
            <a:r>
              <a:rPr lang="da-DK" sz="1600" dirty="0">
                <a:solidFill>
                  <a:srgbClr val="FF0000"/>
                </a:solidFill>
              </a:rPr>
              <a:t> </a:t>
            </a:r>
          </a:p>
        </p:txBody>
      </p:sp>
      <p:sp>
        <p:nvSpPr>
          <p:cNvPr id="12" name="Tekstfelt 11"/>
          <p:cNvSpPr txBox="1"/>
          <p:nvPr/>
        </p:nvSpPr>
        <p:spPr>
          <a:xfrm>
            <a:off x="9662160" y="437804"/>
            <a:ext cx="2301241" cy="1077218"/>
          </a:xfrm>
          <a:prstGeom prst="rect">
            <a:avLst/>
          </a:prstGeom>
          <a:noFill/>
          <a:ln>
            <a:solidFill>
              <a:srgbClr val="95B3BF"/>
            </a:solidFill>
          </a:ln>
        </p:spPr>
        <p:txBody>
          <a:bodyPr wrap="square" rtlCol="0">
            <a:spAutoFit/>
          </a:bodyPr>
          <a:lstStyle/>
          <a:p>
            <a:r>
              <a:rPr lang="da-DK" sz="1600" dirty="0"/>
              <a:t>3) Lav en konkret strategi for hvordan adfærden genvindes (mellem konsultationerne)</a:t>
            </a:r>
          </a:p>
        </p:txBody>
      </p:sp>
      <p:pic>
        <p:nvPicPr>
          <p:cNvPr id="7" name="Lyd 6">
            <a:hlinkClick r:id="" action="ppaction://media"/>
            <a:extLst>
              <a:ext uri="{FF2B5EF4-FFF2-40B4-BE49-F238E27FC236}">
                <a16:creationId xmlns:a16="http://schemas.microsoft.com/office/drawing/2014/main" id="{B369CE53-687A-86BE-00DE-1ECC3B16399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532543804"/>
      </p:ext>
    </p:extLst>
  </p:cSld>
  <p:clrMapOvr>
    <a:masterClrMapping/>
  </p:clrMapOvr>
  <mc:AlternateContent xmlns:mc="http://schemas.openxmlformats.org/markup-compatibility/2006" xmlns:p14="http://schemas.microsoft.com/office/powerpoint/2010/main">
    <mc:Choice Requires="p14">
      <p:transition spd="slow" p14:dur="2000" advTm="162191"/>
    </mc:Choice>
    <mc:Fallback xmlns="">
      <p:transition spd="slow" advTm="162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04800" y="1978026"/>
            <a:ext cx="11658601" cy="4742815"/>
          </a:xfrm>
        </p:spPr>
        <p:txBody>
          <a:bodyPr>
            <a:noAutofit/>
          </a:bodyPr>
          <a:lstStyle/>
          <a:p>
            <a:pPr marL="0" indent="0">
              <a:buNone/>
            </a:pPr>
            <a:r>
              <a:rPr lang="da-DK" sz="2000" dirty="0"/>
              <a:t>Ved at lave en konkret strategi for hvordan patienten genvinder et normal aktivitetsniveau – altså arbejder med eksponeringen/nedtrapningen mellem konsultationerne motiveres patienten til at arbejde med adfærdsændringen. </a:t>
            </a:r>
          </a:p>
          <a:p>
            <a:pPr marL="0" indent="0">
              <a:buNone/>
            </a:pPr>
            <a:endParaRPr lang="da-DK" sz="2000" i="1" dirty="0"/>
          </a:p>
          <a:p>
            <a:pPr marL="0" indent="0">
              <a:buNone/>
            </a:pPr>
            <a:r>
              <a:rPr lang="da-DK" sz="2000" u="sng" dirty="0"/>
              <a:t>Lav en konkret strategi</a:t>
            </a:r>
            <a:r>
              <a:rPr lang="da-DK" sz="2000" dirty="0"/>
              <a:t>:</a:t>
            </a:r>
          </a:p>
          <a:p>
            <a:pPr lvl="0">
              <a:buFont typeface="Wingdings" panose="05000000000000000000" pitchFamily="2" charset="2"/>
              <a:buChar char="v"/>
            </a:pPr>
            <a:r>
              <a:rPr lang="da-DK" sz="2000" dirty="0"/>
              <a:t> Lad gerne patienten selv komme med forslag til, hvordan de kan arbejde med eksponeringen derhjemme</a:t>
            </a:r>
          </a:p>
          <a:p>
            <a:pPr lvl="0">
              <a:buFont typeface="Wingdings" panose="05000000000000000000" pitchFamily="2" charset="2"/>
              <a:buChar char="v"/>
            </a:pPr>
            <a:r>
              <a:rPr lang="da-DK" sz="2000" dirty="0"/>
              <a:t> Gå i dialog med patienten hvad de tænker om at skulle lave bevægelserne og tilbyd tryghedsskabende dialog</a:t>
            </a:r>
          </a:p>
          <a:p>
            <a:pPr>
              <a:buFont typeface="Wingdings" panose="05000000000000000000" pitchFamily="2" charset="2"/>
              <a:buChar char="v"/>
            </a:pPr>
            <a:r>
              <a:rPr lang="da-DK" sz="2000" dirty="0"/>
              <a:t> Del gerne fortsat aktiviteten op i mindre bevægelser</a:t>
            </a:r>
          </a:p>
          <a:p>
            <a:pPr>
              <a:buFont typeface="Wingdings" panose="05000000000000000000" pitchFamily="2" charset="2"/>
              <a:buChar char="v"/>
            </a:pPr>
            <a:r>
              <a:rPr lang="da-DK" sz="2000" dirty="0"/>
              <a:t> Ved øget aktivitetsniveau laves plan for nedtrapning - inddrag patientens tanker om det nedsatte aktivitetsniveau</a:t>
            </a:r>
          </a:p>
          <a:p>
            <a:pPr marL="0" indent="0">
              <a:buNone/>
            </a:pPr>
            <a:endParaRPr lang="da-DK" sz="2000" dirty="0"/>
          </a:p>
          <a:p>
            <a:pPr marL="0" indent="0">
              <a:buNone/>
            </a:pPr>
            <a:r>
              <a:rPr lang="da-DK" sz="2000" dirty="0"/>
              <a:t>Det er vigtigt at den konkrete strategi er realistisk og at adfærden som arbejdes med er meningsfuld for patienten.</a:t>
            </a:r>
          </a:p>
        </p:txBody>
      </p:sp>
      <p:sp>
        <p:nvSpPr>
          <p:cNvPr id="4" name="Tekstfelt 3"/>
          <p:cNvSpPr txBox="1"/>
          <p:nvPr/>
        </p:nvSpPr>
        <p:spPr>
          <a:xfrm>
            <a:off x="304802" y="228600"/>
            <a:ext cx="2819401" cy="1477969"/>
          </a:xfrm>
          <a:prstGeom prst="rect">
            <a:avLst/>
          </a:prstGeom>
          <a:noFill/>
          <a:ln>
            <a:solidFill>
              <a:schemeClr val="tx1"/>
            </a:solidFill>
          </a:ln>
        </p:spPr>
        <p:txBody>
          <a:bodyPr wrap="square" rtlCol="0">
            <a:spAutoFit/>
          </a:bodyPr>
          <a:lstStyle/>
          <a:p>
            <a:pPr algn="ctr"/>
            <a:r>
              <a:rPr lang="da-DK" sz="1801" b="1" dirty="0"/>
              <a:t>ADFÆRD</a:t>
            </a:r>
          </a:p>
          <a:p>
            <a:pPr algn="ctr"/>
            <a:r>
              <a:rPr lang="da-DK" sz="1801" dirty="0"/>
              <a:t>Har bekymringerne medført en uhensigtsmæssig adfærd </a:t>
            </a:r>
          </a:p>
          <a:p>
            <a:pPr algn="ctr"/>
            <a:r>
              <a:rPr lang="da-DK" sz="1801" dirty="0"/>
              <a:t>(nedsat aktivitet og deltagelse)</a:t>
            </a:r>
          </a:p>
        </p:txBody>
      </p:sp>
      <p:sp>
        <p:nvSpPr>
          <p:cNvPr id="6" name="Tekstfelt 5"/>
          <p:cNvSpPr txBox="1"/>
          <p:nvPr/>
        </p:nvSpPr>
        <p:spPr>
          <a:xfrm>
            <a:off x="5148269" y="448211"/>
            <a:ext cx="1814511" cy="1077218"/>
          </a:xfrm>
          <a:prstGeom prst="rect">
            <a:avLst/>
          </a:prstGeom>
          <a:noFill/>
          <a:ln>
            <a:solidFill>
              <a:srgbClr val="95B3BF"/>
            </a:solidFill>
          </a:ln>
        </p:spPr>
        <p:txBody>
          <a:bodyPr wrap="square" rtlCol="0">
            <a:spAutoFit/>
          </a:bodyPr>
          <a:lstStyle/>
          <a:p>
            <a:pPr marL="342908" indent="-342908">
              <a:buAutoNum type="arabicParenR"/>
            </a:pPr>
            <a:r>
              <a:rPr lang="da-DK" sz="1600" dirty="0"/>
              <a:t>Inddrag patienten i ny strategi </a:t>
            </a:r>
          </a:p>
          <a:p>
            <a:endParaRPr lang="da-DK" sz="1600" dirty="0"/>
          </a:p>
        </p:txBody>
      </p:sp>
      <p:sp>
        <p:nvSpPr>
          <p:cNvPr id="8" name="Tekstfelt 7"/>
          <p:cNvSpPr txBox="1"/>
          <p:nvPr/>
        </p:nvSpPr>
        <p:spPr>
          <a:xfrm>
            <a:off x="3383281" y="331364"/>
            <a:ext cx="1554480" cy="1231491"/>
          </a:xfrm>
          <a:prstGeom prst="rect">
            <a:avLst/>
          </a:prstGeom>
          <a:solidFill>
            <a:srgbClr val="95B3BF"/>
          </a:solidFill>
          <a:ln>
            <a:solidFill>
              <a:srgbClr val="95B3BF"/>
            </a:solidFill>
          </a:ln>
        </p:spPr>
        <p:txBody>
          <a:bodyPr wrap="square" rtlCol="0">
            <a:spAutoFit/>
          </a:bodyPr>
          <a:lstStyle/>
          <a:p>
            <a:pPr algn="ctr"/>
            <a:r>
              <a:rPr lang="da-DK" sz="2000" b="1" dirty="0">
                <a:solidFill>
                  <a:schemeClr val="bg1"/>
                </a:solidFill>
              </a:rPr>
              <a:t>JA</a:t>
            </a:r>
            <a:endParaRPr lang="da-DK" sz="1801" b="1" dirty="0">
              <a:solidFill>
                <a:schemeClr val="bg1"/>
              </a:solidFill>
            </a:endParaRPr>
          </a:p>
          <a:p>
            <a:pPr algn="ctr"/>
            <a:r>
              <a:rPr lang="da-DK" sz="1801" dirty="0">
                <a:solidFill>
                  <a:schemeClr val="bg1"/>
                </a:solidFill>
              </a:rPr>
              <a:t>Hvad gør jeg som kliniker =&gt;</a:t>
            </a:r>
          </a:p>
        </p:txBody>
      </p:sp>
      <p:sp>
        <p:nvSpPr>
          <p:cNvPr id="11" name="Tekstfelt 10"/>
          <p:cNvSpPr txBox="1"/>
          <p:nvPr/>
        </p:nvSpPr>
        <p:spPr>
          <a:xfrm>
            <a:off x="9662160" y="437804"/>
            <a:ext cx="2301241" cy="1077218"/>
          </a:xfrm>
          <a:prstGeom prst="rect">
            <a:avLst/>
          </a:prstGeom>
          <a:noFill/>
          <a:ln w="38100">
            <a:solidFill>
              <a:srgbClr val="95B3BF"/>
            </a:solidFill>
          </a:ln>
        </p:spPr>
        <p:txBody>
          <a:bodyPr wrap="square" rtlCol="0">
            <a:spAutoFit/>
          </a:bodyPr>
          <a:lstStyle/>
          <a:p>
            <a:r>
              <a:rPr lang="da-DK" sz="1600" dirty="0"/>
              <a:t>3) Lav en konkret strategi for hvordan adfærden genvindes (mellem konsultationerne)</a:t>
            </a:r>
          </a:p>
        </p:txBody>
      </p:sp>
      <p:sp>
        <p:nvSpPr>
          <p:cNvPr id="9" name="Tekstfelt 8"/>
          <p:cNvSpPr txBox="1"/>
          <p:nvPr/>
        </p:nvSpPr>
        <p:spPr>
          <a:xfrm>
            <a:off x="7081850" y="428655"/>
            <a:ext cx="2443151" cy="1077218"/>
          </a:xfrm>
          <a:prstGeom prst="rect">
            <a:avLst/>
          </a:prstGeom>
          <a:noFill/>
          <a:ln w="9525">
            <a:solidFill>
              <a:srgbClr val="95B3BF"/>
            </a:solidFill>
          </a:ln>
        </p:spPr>
        <p:txBody>
          <a:bodyPr wrap="square" rtlCol="0">
            <a:spAutoFit/>
          </a:bodyPr>
          <a:lstStyle/>
          <a:p>
            <a:r>
              <a:rPr lang="da-DK" sz="1600" dirty="0"/>
              <a:t>2) Afprøv positioner/ bevægelser som patienten er bekymret for</a:t>
            </a:r>
            <a:r>
              <a:rPr lang="da-DK" sz="1600" dirty="0">
                <a:solidFill>
                  <a:schemeClr val="accent1"/>
                </a:solidFill>
              </a:rPr>
              <a:t> </a:t>
            </a:r>
          </a:p>
          <a:p>
            <a:r>
              <a:rPr lang="da-DK" sz="1600" dirty="0"/>
              <a:t>(i konsultationen)</a:t>
            </a:r>
            <a:r>
              <a:rPr lang="da-DK" sz="1600" dirty="0">
                <a:solidFill>
                  <a:srgbClr val="FF0000"/>
                </a:solidFill>
              </a:rPr>
              <a:t> </a:t>
            </a:r>
          </a:p>
        </p:txBody>
      </p:sp>
      <p:pic>
        <p:nvPicPr>
          <p:cNvPr id="7" name="Lyd 6">
            <a:hlinkClick r:id="" action="ppaction://media"/>
            <a:extLst>
              <a:ext uri="{FF2B5EF4-FFF2-40B4-BE49-F238E27FC236}">
                <a16:creationId xmlns:a16="http://schemas.microsoft.com/office/drawing/2014/main" id="{C34B20D4-0161-EE27-347C-D7CAFC5F7FC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371398411"/>
      </p:ext>
    </p:extLst>
  </p:cSld>
  <p:clrMapOvr>
    <a:masterClrMapping/>
  </p:clrMapOvr>
  <mc:AlternateContent xmlns:mc="http://schemas.openxmlformats.org/markup-compatibility/2006" xmlns:p14="http://schemas.microsoft.com/office/powerpoint/2010/main">
    <mc:Choice Requires="p14">
      <p:transition spd="slow" p14:dur="2000" advTm="181848"/>
    </mc:Choice>
    <mc:Fallback xmlns="">
      <p:transition spd="slow" advTm="181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5"/>
</p:tagLst>
</file>

<file path=ppt/tags/tag2.xml><?xml version="1.0" encoding="utf-8"?>
<p:tagLst xmlns:a="http://schemas.openxmlformats.org/drawingml/2006/main" xmlns:r="http://schemas.openxmlformats.org/officeDocument/2006/relationships" xmlns:p="http://schemas.openxmlformats.org/presentationml/2006/main">
  <p:tag name="TIMING" val="|9.9"/>
</p:tagLst>
</file>

<file path=ppt/tags/tag3.xml><?xml version="1.0" encoding="utf-8"?>
<p:tagLst xmlns:a="http://schemas.openxmlformats.org/drawingml/2006/main" xmlns:r="http://schemas.openxmlformats.org/officeDocument/2006/relationships" xmlns:p="http://schemas.openxmlformats.org/presentationml/2006/main">
  <p:tag name="TIMING" val="|2.8"/>
</p:tagLst>
</file>

<file path=ppt/tags/tag4.xml><?xml version="1.0" encoding="utf-8"?>
<p:tagLst xmlns:a="http://schemas.openxmlformats.org/drawingml/2006/main" xmlns:r="http://schemas.openxmlformats.org/officeDocument/2006/relationships" xmlns:p="http://schemas.openxmlformats.org/presentationml/2006/main">
  <p:tag name="TIMING" val="|0.8|17.3|17.6|8|5.7|5.7|5.6|7.1"/>
</p:tagLst>
</file>

<file path=ppt/tags/tag5.xml><?xml version="1.0" encoding="utf-8"?>
<p:tagLst xmlns:a="http://schemas.openxmlformats.org/drawingml/2006/main" xmlns:r="http://schemas.openxmlformats.org/officeDocument/2006/relationships" xmlns:p="http://schemas.openxmlformats.org/presentationml/2006/main">
  <p:tag name="TIMING" val="|22.8|18.4|3.4|25.2|7|5.7|8.3"/>
</p:tagLst>
</file>

<file path=ppt/tags/tag6.xml><?xml version="1.0" encoding="utf-8"?>
<p:tagLst xmlns:a="http://schemas.openxmlformats.org/drawingml/2006/main" xmlns:r="http://schemas.openxmlformats.org/officeDocument/2006/relationships" xmlns:p="http://schemas.openxmlformats.org/presentationml/2006/main">
  <p:tag name="TIMING" val="|1|29.9|2.9|42.3|37.8|33.5|25.4"/>
</p:tagLst>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1238</Words>
  <Application>Microsoft Office PowerPoint</Application>
  <PresentationFormat>Widescreen</PresentationFormat>
  <Paragraphs>140</Paragraphs>
  <Slides>6</Slides>
  <Notes>6</Notes>
  <HiddenSlides>0</HiddenSlides>
  <MMClips>6</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6</vt:i4>
      </vt:variant>
    </vt:vector>
  </HeadingPairs>
  <TitlesOfParts>
    <vt:vector size="14" baseType="lpstr">
      <vt:lpstr>Arial</vt:lpstr>
      <vt:lpstr>Calibri</vt:lpstr>
      <vt:lpstr>Calibri Light</vt:lpstr>
      <vt:lpstr>Courier New</vt:lpstr>
      <vt:lpstr>Times New Roman</vt:lpstr>
      <vt:lpstr>Verdana</vt:lpstr>
      <vt:lpstr>Wingdings</vt:lpstr>
      <vt:lpstr>Office-tema</vt:lpstr>
      <vt:lpstr>Introduktion til TAK-værktøjet</vt:lpstr>
      <vt:lpstr>PowerPoint-præsentation</vt:lpstr>
      <vt:lpstr>PowerPoint-præsentation</vt:lpstr>
      <vt:lpstr>PowerPoint-præsentation</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Maja Husted Hubeishy</dc:creator>
  <cp:lastModifiedBy>Maja Husted Hubeishy</cp:lastModifiedBy>
  <cp:revision>84</cp:revision>
  <cp:lastPrinted>2023-02-23T12:51:18Z</cp:lastPrinted>
  <dcterms:created xsi:type="dcterms:W3CDTF">2022-12-20T06:29:34Z</dcterms:created>
  <dcterms:modified xsi:type="dcterms:W3CDTF">2023-04-14T09:00:22Z</dcterms:modified>
</cp:coreProperties>
</file>